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92" r:id="rId5"/>
    <p:sldId id="293" r:id="rId6"/>
    <p:sldId id="269" r:id="rId7"/>
    <p:sldId id="281" r:id="rId8"/>
    <p:sldId id="283" r:id="rId9"/>
    <p:sldId id="290" r:id="rId10"/>
    <p:sldId id="291" r:id="rId11"/>
    <p:sldId id="273" r:id="rId12"/>
    <p:sldId id="274" r:id="rId13"/>
    <p:sldId id="287" r:id="rId14"/>
    <p:sldId id="288" r:id="rId15"/>
    <p:sldId id="277" r:id="rId16"/>
    <p:sldId id="278" r:id="rId17"/>
    <p:sldId id="289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9AD4F-2453-47E5-8534-A9F20D6BA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0D1CFD-AF8F-4D8C-87E7-3B4AC2C15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295A5D-E62A-4CFC-A23B-E8D364F5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55BB2-E1E1-485B-BC84-5BDC69F4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9CC315-1C0E-486E-8B6A-79DE18FD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50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589F1-D404-4355-8FCC-D3A390AA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41948D-8479-418D-A292-83300A76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BD5409-DABB-491C-A7F2-04B58D03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E0421-079B-45F6-AC62-3DB24A13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5312B2-7050-4918-B4D6-24ED4691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70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AA9D9D-7FCF-4C3F-A832-AE8C29B19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CE4AA-1A5A-4AC1-A116-B6E876F93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298928-6648-4819-9A4C-B0C26A71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8534B0-1945-4CD4-8EE3-1CDAB9342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AA7362-E45A-439D-ABBD-68DFAC5B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39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71E6D-A127-417F-9A2B-2DC862B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EFEEFE-57ED-4AA9-A2A7-8AD0EB0A3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683ACD-0378-45A2-A67B-1EB9A9ED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BF1BDC-C806-4459-B79D-A8BC5259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69FA4A-9310-4770-BF08-0EE97FC9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36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F32F8-E5B8-4377-8469-0E46800B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9DDAD-7F3F-4ACB-A6C7-FD07754DE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E4354B-9C04-4D34-8557-0175A78F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90F73D-6661-4B65-8493-A38E489D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FD32B-F8E1-49AE-B7F9-36DD9677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8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D1422-D671-480C-B310-4FACA3B2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8858F4-05A2-4FA7-A741-3F0CA923B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0D5986-CE64-4E0A-AE36-2D71E5C6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8F7A3B-F5D2-45F7-81A1-75F1C44E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7F218B-B5E0-4ABE-8199-C9406315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241C17-32F1-49BA-BFFE-ECFC6158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4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1806F-2CF9-4FA4-990E-64B32C2B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1FEEDC-778B-4D52-9EA2-9E03049C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89EC60-3950-4017-9F4C-F9862D778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421030-4A5B-424C-A503-A81600A48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4E4386-228E-4BA7-AE27-838DD3625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B7101A-D0BB-4DE8-870B-A24B2A46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039E31-A03E-4170-A9F1-D4BFADD2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1AC227-48E5-482D-90EC-F0C33A2F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26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F25B4-CBFE-4A33-908C-B5EDE13A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A5433D-990F-4855-BCAA-EC28C792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D6336C-E4EA-4C9A-BD50-51568D90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54BE6E-F09D-4FF9-B2CE-90535DB1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14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5ABE66-EABC-4E76-889E-CE60405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F63C68-5D2C-4FDE-AFED-9E5675DC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4AD05E-7A79-40EE-A707-1D29637F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76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917E4-04A7-4E2D-AADB-5D76CA52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0F8C3A-E70E-42F2-A170-74DD83BE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D852FF-1D57-43DB-92D4-F8324DADE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40E6AB-2A3F-4D8B-838C-688B192D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C9F8B6-41FD-4A73-8583-AF2CCC71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C6A203-70CC-48A5-AA7C-B6721685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9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12B98-64AB-41AD-A2F9-78195FD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0E01B7-EBB8-412B-A885-C02E947D9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B507EF-4609-4D83-8EC7-D68A440E5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16BF4C-5249-4EEE-94E9-B317EB8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D50D04-8FD6-4C15-82B8-6849A9BA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0991C6-45E9-4126-A591-78AE3F03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51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1C0548-FFDB-4DD7-AEBE-43118C34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843AA6-DAD5-44E8-A76D-AAD50ABC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767D62-FD82-47CB-9104-22D7679AC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2B80D-9CBC-466A-9FF6-CDDD8EDFB62B}" type="datetimeFigureOut">
              <a:rPr lang="pt-BR" smtClean="0"/>
              <a:t>19/06/2022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867A40-8D15-49F2-B275-258FC8C3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D873AE-C29E-49BA-8B0D-E9360C4D2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80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aipufm.com.br/noticias_detalhes?ID=NDY1NQ==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10659697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live/?ref=watch_permalink&amp;v=59408518187994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14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RtmUXDRM0kCXmLqVzuAS-KbDCX1F2BHo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drive/folders/18z6T4ury4lr_GyJia6pBlfQMwLnOej9r?usp=shar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eehR4frllx/?igshid=YmMyMTA2M2Y=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sloosecompartilha.com/2022/06/06/vemprabrasil-leva-danca-musica-e-artes-plasticas-para-o-centro-de-foz-na-vespera-do-dia-dos-namorado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dia.com.br/noticia/projeto-vemprabrasil-une-musica-danca-e-artes-plasticas-na-vespera-do-dia-dos-namorado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pic>
        <p:nvPicPr>
          <p:cNvPr id="3" name="Imagem 2" descr="Diagrama, Texto&#10;&#10;Descrição gerada automaticamente">
            <a:extLst>
              <a:ext uri="{FF2B5EF4-FFF2-40B4-BE49-F238E27FC236}">
                <a16:creationId xmlns:a16="http://schemas.microsoft.com/office/drawing/2014/main" id="{E17DB04F-022F-3ED5-2F47-CDE2AAE01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722">
            <a:off x="1303497" y="742602"/>
            <a:ext cx="5372797" cy="5372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49CE105-C13B-2FD1-82C7-17CE75B17A72}"/>
              </a:ext>
            </a:extLst>
          </p:cNvPr>
          <p:cNvSpPr txBox="1"/>
          <p:nvPr/>
        </p:nvSpPr>
        <p:spPr>
          <a:xfrm>
            <a:off x="8716372" y="2033367"/>
            <a:ext cx="271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Clipping de realização </a:t>
            </a:r>
          </a:p>
          <a:p>
            <a:pPr algn="ctr"/>
            <a:r>
              <a:rPr lang="pt-BR" sz="2000" b="1" dirty="0"/>
              <a:t>Último Evento</a:t>
            </a:r>
          </a:p>
        </p:txBody>
      </p:sp>
    </p:spTree>
    <p:extLst>
      <p:ext uri="{BB962C8B-B14F-4D97-AF65-F5344CB8AC3E}">
        <p14:creationId xmlns:p14="http://schemas.microsoft.com/office/powerpoint/2010/main" val="428458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733709" y="17904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884159" y="5193358"/>
            <a:ext cx="4165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Itaipu FM</a:t>
            </a:r>
          </a:p>
          <a:p>
            <a:r>
              <a:rPr lang="pt-BR" sz="1200" dirty="0"/>
              <a:t>Link para averiguação</a:t>
            </a:r>
          </a:p>
          <a:p>
            <a:r>
              <a:rPr lang="pt-BR" sz="1200" dirty="0">
                <a:hlinkClick r:id="rId3"/>
              </a:rPr>
              <a:t>https://www.itaipufm.com.br/noticias_detalhes?ID=NDY1NQ==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50F179-588C-88D1-9489-ECFE7DFA6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78"/>
          <a:stretch/>
        </p:blipFill>
        <p:spPr>
          <a:xfrm>
            <a:off x="923731" y="1249143"/>
            <a:ext cx="6833844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31" y="4298507"/>
            <a:ext cx="5893243" cy="331527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2832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https://globoplay.globo.com/v/10659697/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3" name="Imagem 2" descr="Uma imagem contendo pessoa, ao ar livre, homem, segurando&#10;&#10;Descrição gerada automaticamente">
            <a:extLst>
              <a:ext uri="{FF2B5EF4-FFF2-40B4-BE49-F238E27FC236}">
                <a16:creationId xmlns:a16="http://schemas.microsoft.com/office/drawing/2014/main" id="{A830FD6B-416A-AB57-BDF8-53EE8503E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6" y="1343630"/>
            <a:ext cx="2832442" cy="3776589"/>
          </a:xfrm>
          <a:prstGeom prst="rect">
            <a:avLst/>
          </a:prstGeom>
        </p:spPr>
      </p:pic>
      <p:pic>
        <p:nvPicPr>
          <p:cNvPr id="9" name="Imagem 8" descr="Pessoas andando na calçada da rua&#10;&#10;Descrição gerada automaticamente">
            <a:extLst>
              <a:ext uri="{FF2B5EF4-FFF2-40B4-BE49-F238E27FC236}">
                <a16:creationId xmlns:a16="http://schemas.microsoft.com/office/drawing/2014/main" id="{32B4EF62-A1A5-E964-EA39-AD8C99CDD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24" y="1343629"/>
            <a:ext cx="2845370" cy="3793826"/>
          </a:xfrm>
          <a:prstGeom prst="rect">
            <a:avLst/>
          </a:prstGeom>
        </p:spPr>
      </p:pic>
      <p:pic>
        <p:nvPicPr>
          <p:cNvPr id="14" name="Imagem 13" descr="Uma imagem contendo pessoa, homem, jovem, mesa&#10;&#10;Descrição gerada automaticamente">
            <a:extLst>
              <a:ext uri="{FF2B5EF4-FFF2-40B4-BE49-F238E27FC236}">
                <a16:creationId xmlns:a16="http://schemas.microsoft.com/office/drawing/2014/main" id="{F7A6DA2E-E529-B1BA-A9A1-D330089BC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26395"/>
          <a:stretch/>
        </p:blipFill>
        <p:spPr>
          <a:xfrm>
            <a:off x="6960248" y="1343629"/>
            <a:ext cx="2782279" cy="37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550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https://www.facebook.com/watch/live/?ref=watch_permalink&amp;v=594085181879946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FCBDE0-D90C-94CB-A196-7E513214E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679" y="1315640"/>
            <a:ext cx="5825424" cy="32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34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Promoção de Marca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480BA7-FF0E-EDB0-46C6-428F6745B66C}"/>
              </a:ext>
            </a:extLst>
          </p:cNvPr>
          <p:cNvSpPr txBox="1"/>
          <p:nvPr/>
        </p:nvSpPr>
        <p:spPr>
          <a:xfrm>
            <a:off x="4054810" y="6414622"/>
            <a:ext cx="2444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“</a:t>
            </a:r>
            <a:r>
              <a:rPr lang="pt-BR" sz="1200" dirty="0" err="1"/>
              <a:t>Blimp</a:t>
            </a:r>
            <a:r>
              <a:rPr lang="pt-BR" sz="1200" dirty="0"/>
              <a:t>” da empresa instalado na via</a:t>
            </a:r>
          </a:p>
        </p:txBody>
      </p:sp>
      <p:pic>
        <p:nvPicPr>
          <p:cNvPr id="9" name="Imagem 8" descr="Uma imagem contendo ao ar livre, edifício, estrada, rua&#10;&#10;Descrição gerada automaticamente">
            <a:extLst>
              <a:ext uri="{FF2B5EF4-FFF2-40B4-BE49-F238E27FC236}">
                <a16:creationId xmlns:a16="http://schemas.microsoft.com/office/drawing/2014/main" id="{8CFEEA96-721B-8677-6915-1081F42E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57" y="922714"/>
            <a:ext cx="2720578" cy="4838937"/>
          </a:xfrm>
          <a:prstGeom prst="rect">
            <a:avLst/>
          </a:prstGeom>
        </p:spPr>
      </p:pic>
      <p:pic>
        <p:nvPicPr>
          <p:cNvPr id="15" name="Imagem 14" descr="Placa de letreiro afixada em fachada de estabelecimento com toldo verde&#10;&#10;Descrição gerada automaticamente com confiança baixa">
            <a:extLst>
              <a:ext uri="{FF2B5EF4-FFF2-40B4-BE49-F238E27FC236}">
                <a16:creationId xmlns:a16="http://schemas.microsoft.com/office/drawing/2014/main" id="{B842C341-6701-EFFE-A9D3-A85D26E70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5" y="922714"/>
            <a:ext cx="2720577" cy="483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4413984"/>
            <a:ext cx="5687970" cy="319979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7E1A91-8B6C-4E6F-B38A-87AE22F36FF5}"/>
              </a:ext>
            </a:extLst>
          </p:cNvPr>
          <p:cNvSpPr txBox="1"/>
          <p:nvPr/>
        </p:nvSpPr>
        <p:spPr>
          <a:xfrm>
            <a:off x="328643" y="334168"/>
            <a:ext cx="344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.:: Valorizamos o seu investimento</a:t>
            </a:r>
          </a:p>
        </p:txBody>
      </p:sp>
      <p:pic>
        <p:nvPicPr>
          <p:cNvPr id="7" name="Imagem 6" descr="Pessoas na frente de uma loja&#10;&#10;Descrição gerada automaticamente">
            <a:extLst>
              <a:ext uri="{FF2B5EF4-FFF2-40B4-BE49-F238E27FC236}">
                <a16:creationId xmlns:a16="http://schemas.microsoft.com/office/drawing/2014/main" id="{0E0FA0AE-B390-7202-4A61-A434BF21D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0" y="863082"/>
            <a:ext cx="2827175" cy="3769567"/>
          </a:xfrm>
          <a:prstGeom prst="rect">
            <a:avLst/>
          </a:prstGeom>
        </p:spPr>
      </p:pic>
      <p:pic>
        <p:nvPicPr>
          <p:cNvPr id="10" name="Imagem 9" descr="Pessoas com guarda-chuva&#10;&#10;Descrição gerada automaticamente">
            <a:extLst>
              <a:ext uri="{FF2B5EF4-FFF2-40B4-BE49-F238E27FC236}">
                <a16:creationId xmlns:a16="http://schemas.microsoft.com/office/drawing/2014/main" id="{81CFC5FC-6074-BE98-E7A1-3C5280F00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08" y="881521"/>
            <a:ext cx="2827175" cy="3769567"/>
          </a:xfrm>
          <a:prstGeom prst="rect">
            <a:avLst/>
          </a:prstGeom>
        </p:spPr>
      </p:pic>
      <p:pic>
        <p:nvPicPr>
          <p:cNvPr id="13" name="Imagem 12" descr="Pessoas em uma praça&#10;&#10;Descrição gerada automaticamente">
            <a:extLst>
              <a:ext uri="{FF2B5EF4-FFF2-40B4-BE49-F238E27FC236}">
                <a16:creationId xmlns:a16="http://schemas.microsoft.com/office/drawing/2014/main" id="{431B9CFD-B641-1052-A549-2E3FE027F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7" y="863081"/>
            <a:ext cx="2827175" cy="3769567"/>
          </a:xfrm>
          <a:prstGeom prst="rect">
            <a:avLst/>
          </a:prstGeom>
        </p:spPr>
      </p:pic>
      <p:pic>
        <p:nvPicPr>
          <p:cNvPr id="15" name="Imagem 14" descr="Uma imagem contendo verde, pequeno, em pé, avião&#10;&#10;Descrição gerada automaticamente">
            <a:extLst>
              <a:ext uri="{FF2B5EF4-FFF2-40B4-BE49-F238E27FC236}">
                <a16:creationId xmlns:a16="http://schemas.microsoft.com/office/drawing/2014/main" id="{45ABB0DA-ED1D-0235-B12C-0F8E7814C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0" y="4829110"/>
            <a:ext cx="1374321" cy="1832428"/>
          </a:xfrm>
          <a:prstGeom prst="rect">
            <a:avLst/>
          </a:prstGeom>
        </p:spPr>
      </p:pic>
      <p:pic>
        <p:nvPicPr>
          <p:cNvPr id="19" name="Imagem 18" descr="Uma imagem contendo no interior, mesa, homem, computer&#10;&#10;Descrição gerada automaticamente">
            <a:extLst>
              <a:ext uri="{FF2B5EF4-FFF2-40B4-BE49-F238E27FC236}">
                <a16:creationId xmlns:a16="http://schemas.microsoft.com/office/drawing/2014/main" id="{BC7CD3B1-A426-2EC6-DA2B-6D1967E14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54" y="856578"/>
            <a:ext cx="2134412" cy="3794510"/>
          </a:xfrm>
          <a:prstGeom prst="rect">
            <a:avLst/>
          </a:prstGeom>
        </p:spPr>
      </p:pic>
      <p:pic>
        <p:nvPicPr>
          <p:cNvPr id="25" name="Imagem 24" descr="Homem andando de skate&#10;&#10;Descrição gerada automaticamente com confiança média">
            <a:extLst>
              <a:ext uri="{FF2B5EF4-FFF2-40B4-BE49-F238E27FC236}">
                <a16:creationId xmlns:a16="http://schemas.microsoft.com/office/drawing/2014/main" id="{9AE856B7-9D47-3576-016C-D8B32F2D0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74" y="4829110"/>
            <a:ext cx="1033462" cy="1837266"/>
          </a:xfrm>
          <a:prstGeom prst="rect">
            <a:avLst/>
          </a:prstGeom>
        </p:spPr>
      </p:pic>
      <p:pic>
        <p:nvPicPr>
          <p:cNvPr id="27" name="Imagem 26" descr="Uma imagem contendo pessoa, edifício, mulher, homem&#10;&#10;Descrição gerada automaticamente">
            <a:extLst>
              <a:ext uri="{FF2B5EF4-FFF2-40B4-BE49-F238E27FC236}">
                <a16:creationId xmlns:a16="http://schemas.microsoft.com/office/drawing/2014/main" id="{5526F357-CAD3-8D95-7925-E4C6D7E8A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33" y="4824272"/>
            <a:ext cx="1033462" cy="1837266"/>
          </a:xfrm>
          <a:prstGeom prst="rect">
            <a:avLst/>
          </a:prstGeom>
        </p:spPr>
      </p:pic>
      <p:pic>
        <p:nvPicPr>
          <p:cNvPr id="29" name="Imagem 28" descr="Texto&#10;&#10;Descrição gerada automaticamente com confiança média">
            <a:extLst>
              <a:ext uri="{FF2B5EF4-FFF2-40B4-BE49-F238E27FC236}">
                <a16:creationId xmlns:a16="http://schemas.microsoft.com/office/drawing/2014/main" id="{5321A54A-CF2D-7BA7-6A87-71706FFB7D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13" y="4796924"/>
            <a:ext cx="1085584" cy="1929927"/>
          </a:xfrm>
          <a:prstGeom prst="rect">
            <a:avLst/>
          </a:prstGeom>
        </p:spPr>
      </p:pic>
      <p:pic>
        <p:nvPicPr>
          <p:cNvPr id="31" name="Imagem 30" descr="Pessoas em pé em frente a loja&#10;&#10;Descrição gerada automaticamente">
            <a:extLst>
              <a:ext uri="{FF2B5EF4-FFF2-40B4-BE49-F238E27FC236}">
                <a16:creationId xmlns:a16="http://schemas.microsoft.com/office/drawing/2014/main" id="{5F1068EA-28DB-1341-8885-F66A2D0611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26" y="4796924"/>
            <a:ext cx="1421656" cy="18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76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4413984"/>
            <a:ext cx="5687970" cy="319979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7E1A91-8B6C-4E6F-B38A-87AE22F36FF5}"/>
              </a:ext>
            </a:extLst>
          </p:cNvPr>
          <p:cNvSpPr txBox="1"/>
          <p:nvPr/>
        </p:nvSpPr>
        <p:spPr>
          <a:xfrm>
            <a:off x="1272558" y="334168"/>
            <a:ext cx="155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.:: Bônus Extra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EE17170-E074-3C64-8FE8-11844F2AD8F7}"/>
              </a:ext>
            </a:extLst>
          </p:cNvPr>
          <p:cNvSpPr txBox="1"/>
          <p:nvPr/>
        </p:nvSpPr>
        <p:spPr>
          <a:xfrm>
            <a:off x="1272558" y="1037668"/>
            <a:ext cx="10319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Ação de relacionamento com clientes e colaboradores</a:t>
            </a:r>
          </a:p>
          <a:p>
            <a:endParaRPr lang="pt-BR" sz="1200" dirty="0"/>
          </a:p>
          <a:p>
            <a:r>
              <a:rPr lang="pt-BR" sz="1200" dirty="0"/>
              <a:t>Distribuição de 20 vouchers de chopp para o gerente da agência 4343. Com os vouchers, foi possível trocar por um chopp 300 ml, em um dos pontos da </a:t>
            </a:r>
            <a:r>
              <a:rPr lang="pt-BR" sz="1200" dirty="0" err="1"/>
              <a:t>Promalcer</a:t>
            </a:r>
            <a:endParaRPr lang="pt-BR" sz="1200" dirty="0"/>
          </a:p>
          <a:p>
            <a:r>
              <a:rPr lang="pt-BR" sz="1200" dirty="0"/>
              <a:t>na Av. Brasil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40BEBB5-A504-29B5-F88C-2D4FBB635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83" y="2825416"/>
            <a:ext cx="2217575" cy="8327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D44CEB-DD5A-E9D9-4DD1-CC645692CE39}"/>
              </a:ext>
            </a:extLst>
          </p:cNvPr>
          <p:cNvSpPr txBox="1"/>
          <p:nvPr/>
        </p:nvSpPr>
        <p:spPr>
          <a:xfrm>
            <a:off x="8089309" y="3779053"/>
            <a:ext cx="3273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Lounge da PROMALCER localizado perto do </a:t>
            </a:r>
            <a:r>
              <a:rPr lang="pt-BR" sz="1200" dirty="0" err="1"/>
              <a:t>Blimp</a:t>
            </a:r>
            <a:endParaRPr lang="pt-BR" sz="1200" dirty="0"/>
          </a:p>
        </p:txBody>
      </p:sp>
      <p:pic>
        <p:nvPicPr>
          <p:cNvPr id="3" name="Imagem 2" descr="Pessoas na frente de um caminhão&#10;&#10;Descrição gerada automaticamente">
            <a:extLst>
              <a:ext uri="{FF2B5EF4-FFF2-40B4-BE49-F238E27FC236}">
                <a16:creationId xmlns:a16="http://schemas.microsoft.com/office/drawing/2014/main" id="{9AB6F042-4A01-96C0-1417-AA481B253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100">
            <a:off x="3224611" y="2076923"/>
            <a:ext cx="3207917" cy="427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32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4413984"/>
            <a:ext cx="5687970" cy="319979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7E1A91-8B6C-4E6F-B38A-87AE22F36FF5}"/>
              </a:ext>
            </a:extLst>
          </p:cNvPr>
          <p:cNvSpPr txBox="1"/>
          <p:nvPr/>
        </p:nvSpPr>
        <p:spPr>
          <a:xfrm>
            <a:off x="1272558" y="369756"/>
            <a:ext cx="257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.:: Fotos gerais do evento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D44CEB-DD5A-E9D9-4DD1-CC645692CE39}"/>
              </a:ext>
            </a:extLst>
          </p:cNvPr>
          <p:cNvSpPr txBox="1"/>
          <p:nvPr/>
        </p:nvSpPr>
        <p:spPr>
          <a:xfrm>
            <a:off x="1464379" y="2602467"/>
            <a:ext cx="92632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Acesse o link abaixo e confira fotos e vídeos do evento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hlinkClick r:id="rId3"/>
              </a:rPr>
              <a:t>https://drive.google.com/drive/folders/1RtmUXDRM0kCXmLqVzuAS-KbDCX1F2BHo?usp=sharing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Acesse vídeos da mídia espontânea e jornalística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hlinkClick r:id="rId4"/>
              </a:rPr>
              <a:t>https://drive.google.com/drive/folders/18z6T4ury4lr_GyJia6pBlfQMwLnOej9r?usp=sharing</a:t>
            </a:r>
            <a:endParaRPr lang="pt-BR" dirty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52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02" y="1931435"/>
            <a:ext cx="6584699" cy="37042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319BEF-19FA-40BA-83E1-411B60A70ED7}"/>
              </a:ext>
            </a:extLst>
          </p:cNvPr>
          <p:cNvSpPr txBox="1"/>
          <p:nvPr/>
        </p:nvSpPr>
        <p:spPr>
          <a:xfrm>
            <a:off x="4523166" y="2129322"/>
            <a:ext cx="2893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/>
              <a:t>#VEMPRABRASIL</a:t>
            </a:r>
          </a:p>
        </p:txBody>
      </p:sp>
      <p:pic>
        <p:nvPicPr>
          <p:cNvPr id="11" name="Imagem 10" descr="Ícone&#10;&#10;Descrição gerada automaticamente com confiança baixa">
            <a:extLst>
              <a:ext uri="{FF2B5EF4-FFF2-40B4-BE49-F238E27FC236}">
                <a16:creationId xmlns:a16="http://schemas.microsoft.com/office/drawing/2014/main" id="{C4E5B20F-5285-42EE-AC29-97D7BB1B5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31" y="5509976"/>
            <a:ext cx="3376417" cy="65158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212AAD-7025-491B-88B9-121AB0398867}"/>
              </a:ext>
            </a:extLst>
          </p:cNvPr>
          <p:cNvSpPr txBox="1"/>
          <p:nvPr/>
        </p:nvSpPr>
        <p:spPr>
          <a:xfrm>
            <a:off x="7976870" y="6161565"/>
            <a:ext cx="4008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Acesse e conheça a gente </a:t>
            </a:r>
          </a:p>
          <a:p>
            <a:pPr algn="ctr"/>
            <a:r>
              <a:rPr lang="pt-BR" dirty="0"/>
              <a:t>www.experienciaentretenimento.com.br</a:t>
            </a:r>
          </a:p>
        </p:txBody>
      </p:sp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D3A79B71-361A-181C-8E24-CB0D4F52F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37" y="4676365"/>
            <a:ext cx="473945" cy="47394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C44821C-D82B-E14A-2BFB-C7DDF7BDFFF3}"/>
              </a:ext>
            </a:extLst>
          </p:cNvPr>
          <p:cNvSpPr txBox="1"/>
          <p:nvPr/>
        </p:nvSpPr>
        <p:spPr>
          <a:xfrm>
            <a:off x="5391933" y="4728671"/>
            <a:ext cx="19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@avenidabrasilfoz</a:t>
            </a:r>
          </a:p>
        </p:txBody>
      </p:sp>
    </p:spTree>
    <p:extLst>
      <p:ext uri="{BB962C8B-B14F-4D97-AF65-F5344CB8AC3E}">
        <p14:creationId xmlns:p14="http://schemas.microsoft.com/office/powerpoint/2010/main" val="61690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6726381" cy="338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Realização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Realizado no último dia 11 de junho, o projeto “#</a:t>
            </a:r>
            <a:r>
              <a:rPr lang="pt-BR" sz="1200" dirty="0" err="1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VemPraBrasil</a:t>
            </a:r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” contou com 9 atrações espalhadas pela avenida Brasil, em um total de 8 pontos de realização (ampliando os pontos em comparação a edição anterior). Artes Plásticas, música, dança e personagens distribuindo balões, foram atrações gratuitas à toda população e com ampla mídia, não apenas espontânea como também contratada. </a:t>
            </a: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Os eventos ocorreram de forma simultânea das 10h30 às 17h ao longo da avenida.</a:t>
            </a: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O inusitado, foi um pedido de casamento, preparado pela produção do “#</a:t>
            </a:r>
            <a:r>
              <a:rPr lang="pt-BR" sz="1200" dirty="0" err="1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VempraBrasil</a:t>
            </a:r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”, que contou com cobertura ao vivo da TV Globo - RPC Paraná.</a:t>
            </a: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Em números, alguns setores do comércio registrou um acréscimo de 150% em vendas em comparação a um dia normal.</a:t>
            </a: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A avenida que passa por um processo de revitalização sob realização da iniciativa privada, em parceria com a Prefeitura e apoio de toda população </a:t>
            </a:r>
            <a:r>
              <a:rPr lang="pt-BR" sz="1200" dirty="0" err="1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iguaçuense</a:t>
            </a:r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, trouxe o sentimento do amor entre todos a tona.</a:t>
            </a:r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endParaRPr lang="pt-BR" sz="1200" b="1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7" name="Imagem 6" descr="Homem em pé em frente a loja&#10;&#10;Descrição gerada automaticamente com confiança média">
            <a:extLst>
              <a:ext uri="{FF2B5EF4-FFF2-40B4-BE49-F238E27FC236}">
                <a16:creationId xmlns:a16="http://schemas.microsoft.com/office/drawing/2014/main" id="{97437A80-ED7B-67F7-3AC7-31945C146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055">
            <a:off x="1346222" y="4131094"/>
            <a:ext cx="4254759" cy="2393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 descr="Uma imagem contendo ao ar livre, edifício, frente, mulher&#10;&#10;Descrição gerada automaticamente">
            <a:extLst>
              <a:ext uri="{FF2B5EF4-FFF2-40B4-BE49-F238E27FC236}">
                <a16:creationId xmlns:a16="http://schemas.microsoft.com/office/drawing/2014/main" id="{FCDE8050-01CE-74C0-17CE-EDA83B344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779">
            <a:off x="8410575" y="692798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02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8537510" cy="5850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Atrações</a:t>
            </a:r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endParaRPr lang="pt-BR" sz="1200" b="1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80E98CD1-0672-BD6F-799F-A074919CF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59" y="3526370"/>
            <a:ext cx="1438228" cy="2556849"/>
          </a:xfrm>
          <a:prstGeom prst="rect">
            <a:avLst/>
          </a:prstGeom>
        </p:spPr>
      </p:pic>
      <p:pic>
        <p:nvPicPr>
          <p:cNvPr id="10" name="Imagem 9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49880CDD-EEEE-73D8-30DB-77FD1E2D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50" y="861924"/>
            <a:ext cx="1415190" cy="2515893"/>
          </a:xfrm>
          <a:prstGeom prst="rect">
            <a:avLst/>
          </a:prstGeom>
        </p:spPr>
      </p:pic>
      <p:pic>
        <p:nvPicPr>
          <p:cNvPr id="13" name="Imagem 12" descr="Site, Calendário&#10;&#10;Descrição gerada automaticamente">
            <a:extLst>
              <a:ext uri="{FF2B5EF4-FFF2-40B4-BE49-F238E27FC236}">
                <a16:creationId xmlns:a16="http://schemas.microsoft.com/office/drawing/2014/main" id="{A6487168-6D63-B47C-6B13-422607AA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" y="3531205"/>
            <a:ext cx="1432788" cy="2547179"/>
          </a:xfrm>
          <a:prstGeom prst="rect">
            <a:avLst/>
          </a:prstGeom>
        </p:spPr>
      </p:pic>
      <p:pic>
        <p:nvPicPr>
          <p:cNvPr id="15" name="Imagem 14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E05B0021-D1B5-8AD2-282A-6FDC35B30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92" y="861923"/>
            <a:ext cx="1415191" cy="2515894"/>
          </a:xfrm>
          <a:prstGeom prst="rect">
            <a:avLst/>
          </a:prstGeom>
        </p:spPr>
      </p:pic>
      <p:pic>
        <p:nvPicPr>
          <p:cNvPr id="17" name="Imagem 16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956EB78E-AF9C-0C85-E2E5-6EF5F10A7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02" y="846281"/>
            <a:ext cx="1432788" cy="2547179"/>
          </a:xfrm>
          <a:prstGeom prst="rect">
            <a:avLst/>
          </a:prstGeom>
        </p:spPr>
      </p:pic>
      <p:pic>
        <p:nvPicPr>
          <p:cNvPr id="19" name="Imagem 18" descr="Desenho de homem e texto&#10;&#10;Descrição gerada automaticamente com confiança baixa">
            <a:extLst>
              <a:ext uri="{FF2B5EF4-FFF2-40B4-BE49-F238E27FC236}">
                <a16:creationId xmlns:a16="http://schemas.microsoft.com/office/drawing/2014/main" id="{5B9F3FA3-BF0F-4A89-E639-8FCBB3709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2" y="846282"/>
            <a:ext cx="1393884" cy="2478016"/>
          </a:xfrm>
          <a:prstGeom prst="rect">
            <a:avLst/>
          </a:prstGeom>
        </p:spPr>
      </p:pic>
      <p:pic>
        <p:nvPicPr>
          <p:cNvPr id="21" name="Imagem 20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80A5FE36-6207-871E-4B39-F2423E12A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90" y="861924"/>
            <a:ext cx="1415189" cy="2515892"/>
          </a:xfrm>
          <a:prstGeom prst="rect">
            <a:avLst/>
          </a:prstGeom>
        </p:spPr>
      </p:pic>
      <p:pic>
        <p:nvPicPr>
          <p:cNvPr id="23" name="Imagem 2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A6433CD5-6B7C-DC16-9CB7-9F894F6BF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31" y="3546848"/>
            <a:ext cx="1415189" cy="2515892"/>
          </a:xfrm>
          <a:prstGeom prst="rect">
            <a:avLst/>
          </a:prstGeom>
        </p:spPr>
      </p:pic>
      <p:pic>
        <p:nvPicPr>
          <p:cNvPr id="25" name="Imagem 2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09633D8-DB4F-37CB-D7C5-4BEBE99258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0" y="3526370"/>
            <a:ext cx="1438227" cy="2556849"/>
          </a:xfrm>
          <a:prstGeom prst="rect">
            <a:avLst/>
          </a:prstGeom>
        </p:spPr>
      </p:pic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76" y="4340499"/>
            <a:ext cx="5818598" cy="3273279"/>
          </a:xfrm>
          <a:prstGeom prst="rect">
            <a:avLst/>
          </a:prstGeom>
        </p:spPr>
      </p:pic>
      <p:pic>
        <p:nvPicPr>
          <p:cNvPr id="27" name="Imagem 26" descr="Pessoas em uma praça&#10;&#10;Descrição gerada automaticamente">
            <a:extLst>
              <a:ext uri="{FF2B5EF4-FFF2-40B4-BE49-F238E27FC236}">
                <a16:creationId xmlns:a16="http://schemas.microsoft.com/office/drawing/2014/main" id="{8F1BDE7B-FC67-C60F-C90B-95FCF97D8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408">
            <a:off x="9066995" y="1413469"/>
            <a:ext cx="2588736" cy="3451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3072AE1-FF8F-EFEA-2B18-789566BFB430}"/>
              </a:ext>
            </a:extLst>
          </p:cNvPr>
          <p:cNvSpPr txBox="1"/>
          <p:nvPr/>
        </p:nvSpPr>
        <p:spPr>
          <a:xfrm rot="792288">
            <a:off x="8982951" y="4553338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Atração extra</a:t>
            </a:r>
          </a:p>
        </p:txBody>
      </p:sp>
    </p:spTree>
    <p:extLst>
      <p:ext uri="{BB962C8B-B14F-4D97-AF65-F5344CB8AC3E}">
        <p14:creationId xmlns:p14="http://schemas.microsoft.com/office/powerpoint/2010/main" val="311615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8537510" cy="160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Promoção de Marca</a:t>
            </a:r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endParaRPr lang="pt-BR" sz="1200" b="1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E68D80-5BE0-AA85-9986-A6D559BACE60}"/>
              </a:ext>
            </a:extLst>
          </p:cNvPr>
          <p:cNvSpPr txBox="1"/>
          <p:nvPr/>
        </p:nvSpPr>
        <p:spPr>
          <a:xfrm>
            <a:off x="1158525" y="901534"/>
            <a:ext cx="8435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11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Foram confeccionados 150 balões a gás com marca personalizada da sua empresa e distribuídos por atrizes vestidas de cupidos, que também </a:t>
            </a:r>
          </a:p>
          <a:p>
            <a:pPr algn="just"/>
            <a:r>
              <a:rPr lang="pt-BR" sz="11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entregaram </a:t>
            </a:r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1000 cartões personalizados com marca de sua empresa, e frase em sinergia ao evento realizado. </a:t>
            </a:r>
          </a:p>
          <a:p>
            <a:pPr algn="just"/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O resultado? </a:t>
            </a:r>
          </a:p>
          <a:p>
            <a:pPr algn="just"/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Foi a aceitação por parte do p</a:t>
            </a:r>
            <a:r>
              <a:rPr lang="pt-BR" sz="11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úblico que esgotou os materiais durante o período de distribuição. A ação teve cobertura da mídia espontânea</a:t>
            </a:r>
          </a:p>
          <a:p>
            <a:pPr algn="just"/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também.</a:t>
            </a:r>
          </a:p>
          <a:p>
            <a:pPr algn="just"/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Sua marca circulando com ações de comunicação humanizada e gerando mídia alternativa e popular.</a:t>
            </a:r>
            <a:endParaRPr lang="pt-BR" sz="11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EE032B-2A4D-1FAE-AE1D-F5D99E21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7871">
            <a:off x="4227941" y="4694754"/>
            <a:ext cx="3736119" cy="2101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Pessoa em pé na calçada&#10;&#10;Descrição gerada automaticamente">
            <a:extLst>
              <a:ext uri="{FF2B5EF4-FFF2-40B4-BE49-F238E27FC236}">
                <a16:creationId xmlns:a16="http://schemas.microsoft.com/office/drawing/2014/main" id="{53468AA9-D2AF-9551-9262-1E730FA81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679">
            <a:off x="9762868" y="206373"/>
            <a:ext cx="2105025" cy="28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 descr="Pessoas posando para foto&#10;&#10;Descrição gerada automaticamente">
            <a:extLst>
              <a:ext uri="{FF2B5EF4-FFF2-40B4-BE49-F238E27FC236}">
                <a16:creationId xmlns:a16="http://schemas.microsoft.com/office/drawing/2014/main" id="{67D1CFEB-F65B-6A78-768F-762E469A6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679">
            <a:off x="4034150" y="2225925"/>
            <a:ext cx="1897644" cy="253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 descr="Uma imagem contendo animal&#10;&#10;Descrição gerada automaticamente">
            <a:extLst>
              <a:ext uri="{FF2B5EF4-FFF2-40B4-BE49-F238E27FC236}">
                <a16:creationId xmlns:a16="http://schemas.microsoft.com/office/drawing/2014/main" id="{3E9C858C-92DC-B703-5614-CAAD2FFD6B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14444"/>
          <a:stretch/>
        </p:blipFill>
        <p:spPr>
          <a:xfrm>
            <a:off x="679061" y="2186511"/>
            <a:ext cx="2709302" cy="4692301"/>
          </a:xfrm>
          <a:prstGeom prst="rect">
            <a:avLst/>
          </a:prstGeom>
        </p:spPr>
      </p:pic>
      <p:pic>
        <p:nvPicPr>
          <p:cNvPr id="26" name="Imagem 25" descr="Uma imagem contendo no interior, mulher, menina, em pé&#10;&#10;Descrição gerada automaticamente">
            <a:extLst>
              <a:ext uri="{FF2B5EF4-FFF2-40B4-BE49-F238E27FC236}">
                <a16:creationId xmlns:a16="http://schemas.microsoft.com/office/drawing/2014/main" id="{D7BC6BBA-52B6-E4D5-BE4E-A768B44ED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858">
            <a:off x="6881612" y="2254759"/>
            <a:ext cx="1761361" cy="234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m 29" descr="Uma imagem contendo no interior, mesa&#10;&#10;Descrição gerada automaticamente">
            <a:extLst>
              <a:ext uri="{FF2B5EF4-FFF2-40B4-BE49-F238E27FC236}">
                <a16:creationId xmlns:a16="http://schemas.microsoft.com/office/drawing/2014/main" id="{F82555AE-394A-964D-0659-4923298A4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5561">
            <a:off x="9154155" y="3156861"/>
            <a:ext cx="1902135" cy="338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35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8537510" cy="1601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Mídia Alternativa</a:t>
            </a:r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E68D80-5BE0-AA85-9986-A6D559BACE60}"/>
              </a:ext>
            </a:extLst>
          </p:cNvPr>
          <p:cNvSpPr txBox="1"/>
          <p:nvPr/>
        </p:nvSpPr>
        <p:spPr>
          <a:xfrm>
            <a:off x="1104024" y="909063"/>
            <a:ext cx="81447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Aproveitando a temática do evento, e espalhando amor com sentimento universal, fomos em busca de um namorado que tivesse o interesse  em pedir a </a:t>
            </a:r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namorada em casamento. </a:t>
            </a:r>
            <a:r>
              <a:rPr lang="pt-BR" sz="11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 O resultado foi a aceitação da cobertura pela mídia de massa. A Tv Globo Paraná (RPC) fez a cobertura </a:t>
            </a:r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ao vivo pelo jornal Meio Dia Paraná estadual.</a:t>
            </a:r>
          </a:p>
          <a:p>
            <a:pPr algn="just"/>
            <a:endParaRPr lang="pt-BR" sz="1100" dirty="0"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r>
              <a:rPr lang="pt-BR" sz="1100" dirty="0">
                <a:latin typeface="Sabon Next LT" panose="02000500000000000000" pitchFamily="2" charset="0"/>
                <a:cs typeface="Sabon Next LT" panose="02000500000000000000" pitchFamily="2" charset="0"/>
              </a:rPr>
              <a:t>A ação gerou mais mídia espontânea ao projeto e visibilidade a sua empresa de forma alternativa.</a:t>
            </a:r>
            <a:endParaRPr lang="pt-BR" sz="1100" dirty="0"/>
          </a:p>
        </p:txBody>
      </p:sp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93CE899-22A6-EBCD-C9D6-CE8A219A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787">
            <a:off x="7696200" y="2468336"/>
            <a:ext cx="3867150" cy="38671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EEB7F3-2F75-43F7-B981-68A71F817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4556">
            <a:off x="1378237" y="2661203"/>
            <a:ext cx="2876550" cy="1618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4E8860A-9004-FD9E-27C9-F7F88D2D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6973">
            <a:off x="3580077" y="4473293"/>
            <a:ext cx="3448050" cy="1939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926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14DFE8-75C5-787A-F556-24FFFB387B4F}"/>
              </a:ext>
            </a:extLst>
          </p:cNvPr>
          <p:cNvSpPr txBox="1"/>
          <p:nvPr/>
        </p:nvSpPr>
        <p:spPr>
          <a:xfrm>
            <a:off x="616899" y="291293"/>
            <a:ext cx="45527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dirty="0"/>
          </a:p>
          <a:p>
            <a:r>
              <a:rPr lang="pt-BR" sz="1200" dirty="0"/>
              <a:t>Digital</a:t>
            </a:r>
          </a:p>
          <a:p>
            <a:r>
              <a:rPr lang="pt-BR" sz="1200" dirty="0"/>
              <a:t>10 dias alternando</a:t>
            </a:r>
          </a:p>
          <a:p>
            <a:r>
              <a:rPr lang="pt-BR" sz="1200" dirty="0"/>
              <a:t>Dias de exibição 5 a 11 de maio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https://www.instagram.com/p/CeehR4frllx/?igshid=YmMyMTA2M2Y=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D8D5BF8-7DD5-20C8-2976-514E5CDED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92" y="2435290"/>
            <a:ext cx="1908342" cy="4240760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4D53477-9F39-D82F-500D-5C0D3A428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30" y="2435288"/>
            <a:ext cx="1908343" cy="4240762"/>
          </a:xfrm>
          <a:prstGeom prst="rect">
            <a:avLst/>
          </a:prstGeom>
        </p:spPr>
      </p:pic>
      <p:pic>
        <p:nvPicPr>
          <p:cNvPr id="11" name="Imagem 10" descr="Interface gráfica do usuário, Calendário&#10;&#10;Descrição gerada automaticamente com confiança média">
            <a:extLst>
              <a:ext uri="{FF2B5EF4-FFF2-40B4-BE49-F238E27FC236}">
                <a16:creationId xmlns:a16="http://schemas.microsoft.com/office/drawing/2014/main" id="{A9047703-07FE-DD5A-86B5-26B97E44E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7" y="2435288"/>
            <a:ext cx="1908343" cy="42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618BF1-F8EF-C11A-1E00-1B885DCEB26B}"/>
              </a:ext>
            </a:extLst>
          </p:cNvPr>
          <p:cNvSpPr txBox="1"/>
          <p:nvPr/>
        </p:nvSpPr>
        <p:spPr>
          <a:xfrm>
            <a:off x="616899" y="291293"/>
            <a:ext cx="203568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sz="900" dirty="0"/>
          </a:p>
          <a:p>
            <a:r>
              <a:rPr lang="pt-BR" sz="1200" dirty="0"/>
              <a:t>Anúncio em jornal</a:t>
            </a:r>
          </a:p>
          <a:p>
            <a:r>
              <a:rPr lang="pt-BR" sz="1200" dirty="0"/>
              <a:t>Meia Página</a:t>
            </a:r>
          </a:p>
          <a:p>
            <a:r>
              <a:rPr lang="pt-BR" sz="1200" dirty="0"/>
              <a:t>Veículo: G DIA</a:t>
            </a:r>
          </a:p>
          <a:p>
            <a:r>
              <a:rPr lang="pt-BR" sz="1200" dirty="0"/>
              <a:t>Data de exibição: 10 de junho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B355C1A0-1A62-7769-2753-412F10817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56" y="1634095"/>
            <a:ext cx="5720663" cy="49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3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733709" y="17904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733709" y="6127893"/>
            <a:ext cx="10170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Sites locais</a:t>
            </a:r>
          </a:p>
          <a:p>
            <a:r>
              <a:rPr lang="pt-BR" sz="1200" dirty="0"/>
              <a:t>Link para averiguação</a:t>
            </a:r>
          </a:p>
          <a:p>
            <a:r>
              <a:rPr lang="pt-BR" sz="1200" dirty="0">
                <a:hlinkClick r:id="rId3"/>
              </a:rPr>
              <a:t>https://www.crisloosecompartilha.com/2022/06/06/vemprabrasil-leva-danca-musica-e-artes-plasticas-para-o-centro-de-foz-na-vespera-do-dia-dos-namorados/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BCC49D-1901-9022-B963-3F1EAF41E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184" b="5553"/>
          <a:stretch/>
        </p:blipFill>
        <p:spPr>
          <a:xfrm>
            <a:off x="749389" y="833929"/>
            <a:ext cx="6505727" cy="52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0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733709" y="17904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733709" y="6127893"/>
            <a:ext cx="7702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Jornal G DIA</a:t>
            </a:r>
          </a:p>
          <a:p>
            <a:r>
              <a:rPr lang="pt-BR" sz="1200" dirty="0"/>
              <a:t>Link para averiguação</a:t>
            </a:r>
          </a:p>
          <a:p>
            <a:r>
              <a:rPr lang="pt-BR" sz="1200" dirty="0">
                <a:hlinkClick r:id="rId3"/>
              </a:rPr>
              <a:t>https://gdia.com.br/noticia/projeto-vemprabrasil-une-musica-danca-e-artes-plasticas-na-vespera-do-dia-dos-namorados</a:t>
            </a:r>
            <a:endParaRPr lang="pt-BR" sz="1200" dirty="0"/>
          </a:p>
          <a:p>
            <a:endParaRPr lang="pt-BR" sz="1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7F1461-CEF1-6368-CB3A-C4C6F465A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28" b="5034"/>
          <a:stretch/>
        </p:blipFill>
        <p:spPr>
          <a:xfrm>
            <a:off x="885888" y="882566"/>
            <a:ext cx="6661587" cy="50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20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677</Words>
  <Application>Microsoft Office PowerPoint</Application>
  <PresentationFormat>Widescreen</PresentationFormat>
  <Paragraphs>96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Sabon Next LT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Ymbu .</dc:creator>
  <cp:lastModifiedBy>Ymbu .</cp:lastModifiedBy>
  <cp:revision>12</cp:revision>
  <dcterms:created xsi:type="dcterms:W3CDTF">2022-04-13T14:43:19Z</dcterms:created>
  <dcterms:modified xsi:type="dcterms:W3CDTF">2022-06-19T22:39:09Z</dcterms:modified>
</cp:coreProperties>
</file>