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79" r:id="rId6"/>
    <p:sldId id="263" r:id="rId7"/>
    <p:sldId id="264" r:id="rId8"/>
    <p:sldId id="266" r:id="rId9"/>
    <p:sldId id="265" r:id="rId10"/>
    <p:sldId id="281" r:id="rId11"/>
    <p:sldId id="280" r:id="rId12"/>
    <p:sldId id="267" r:id="rId13"/>
    <p:sldId id="270" r:id="rId14"/>
    <p:sldId id="272" r:id="rId15"/>
    <p:sldId id="271" r:id="rId16"/>
    <p:sldId id="273" r:id="rId17"/>
    <p:sldId id="274" r:id="rId18"/>
    <p:sldId id="276" r:id="rId19"/>
    <p:sldId id="268" r:id="rId20"/>
    <p:sldId id="275" r:id="rId21"/>
    <p:sldId id="262" r:id="rId22"/>
    <p:sldId id="278" r:id="rId23"/>
    <p:sldId id="261" r:id="rId24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0" d="100"/>
          <a:sy n="80" d="100"/>
        </p:scale>
        <p:origin x="4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939AD4F-2453-47E5-8534-A9F20D6BAA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50D1CFD-AF8F-4D8C-87E7-3B4AC2C152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F295A5D-E62A-4CFC-A23B-E8D364F56C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2B80D-9CBC-466A-9FF6-CDDD8EDFB62B}" type="datetimeFigureOut">
              <a:rPr lang="pt-BR" smtClean="0"/>
              <a:t>11/05/2022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1E55BB2-E1E1-485B-BC84-5BDC69F468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79CC315-1C0E-486E-8B6A-79DE18FDAE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4B1F1-2143-4F43-9D2B-041D6F684E6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955036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19589F1-D404-4355-8FCC-D3A390AA2E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F541948D-8479-418D-A292-83300A7601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DBD5409-DABB-491C-A7F2-04B58D0353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2B80D-9CBC-466A-9FF6-CDDD8EDFB62B}" type="datetimeFigureOut">
              <a:rPr lang="pt-BR" smtClean="0"/>
              <a:t>11/05/2022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A9E0421-079B-45F6-AC62-3DB24A133C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45312B2-7050-4918-B4D6-24ED46918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4B1F1-2143-4F43-9D2B-041D6F684E6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957015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3DAA9D9D-7FCF-4C3F-A832-AE8C29B1921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5EECE4AA-1A5A-4AC1-A116-B6E876F939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5298928-6648-4819-9A4C-B0C26A71AE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2B80D-9CBC-466A-9FF6-CDDD8EDFB62B}" type="datetimeFigureOut">
              <a:rPr lang="pt-BR" smtClean="0"/>
              <a:t>11/05/2022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18534B0-1945-4CD4-8EE3-1CDAB93422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7AA7362-E45A-439D-ABBD-68DFAC5B91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4B1F1-2143-4F43-9D2B-041D6F684E6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833950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DD71E6D-A127-417F-9A2B-2DC862B5A3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1EFEEFE-57ED-4AA9-A2A7-8AD0EB0A3C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3683ACD-0378-45A2-A67B-1EB9A9EDE8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2B80D-9CBC-466A-9FF6-CDDD8EDFB62B}" type="datetimeFigureOut">
              <a:rPr lang="pt-BR" smtClean="0"/>
              <a:t>11/05/2022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5BF1BDC-C806-4459-B79D-A8BC525993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069FA4A-9310-4770-BF08-0EE97FC9E5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4B1F1-2143-4F43-9D2B-041D6F684E6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753694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43F32F8-E5B8-4377-8469-0E46800BD8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6D29DDAD-7F3F-4ACB-A6C7-FD07754DE0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EE4354B-9C04-4D34-8557-0175A78FAC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2B80D-9CBC-466A-9FF6-CDDD8EDFB62B}" type="datetimeFigureOut">
              <a:rPr lang="pt-BR" smtClean="0"/>
              <a:t>11/05/2022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590F73D-6661-4B65-8493-A38E489DC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60FD32B-F8E1-49AE-B7F9-36DD9677D6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4B1F1-2143-4F43-9D2B-041D6F684E6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578684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A6D1422-D671-480C-B310-4FACA3B2F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C8858F4-05A2-4FA7-A741-3F0CA923B54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790D5986-CE64-4E0A-AE36-2D71E5C6C5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608F7A3B-F5D2-45F7-81A1-75F1C44E8D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2B80D-9CBC-466A-9FF6-CDDD8EDFB62B}" type="datetimeFigureOut">
              <a:rPr lang="pt-BR" smtClean="0"/>
              <a:t>11/05/2022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127F218B-B5E0-4ABE-8199-C940631583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69241C17-32F1-49BA-BFFE-ECFC61580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4B1F1-2143-4F43-9D2B-041D6F684E6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385444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031806F-2CF9-4FA4-990E-64B32C2BD1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411FEEDC-778B-4D52-9EA2-9E03049CC5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B889EC60-3950-4017-9F4C-F9862D778B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FD421030-4A5B-424C-A503-A81600A48B9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824E4386-228E-4BA7-AE27-838DD36255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95B7101A-D0BB-4DE8-870B-A24B2A4613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2B80D-9CBC-466A-9FF6-CDDD8EDFB62B}" type="datetimeFigureOut">
              <a:rPr lang="pt-BR" smtClean="0"/>
              <a:t>11/05/2022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92039E31-A03E-4170-A9F1-D4BFADD240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421AC227-48E5-482D-90EC-F0C33A2F2E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4B1F1-2143-4F43-9D2B-041D6F684E6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042656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08F25B4-CBFE-4A33-908C-B5EDE13A9F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DEA5433D-990F-4855-BCAA-EC28C79201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2B80D-9CBC-466A-9FF6-CDDD8EDFB62B}" type="datetimeFigureOut">
              <a:rPr lang="pt-BR" smtClean="0"/>
              <a:t>11/05/2022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17D6336C-E4EA-4C9A-BD50-51568D90F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6E54BE6E-F09D-4FF9-B2CE-90535DB1A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4B1F1-2143-4F43-9D2B-041D6F684E6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601488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715ABE66-EABC-4E76-889E-CE604054ED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2B80D-9CBC-466A-9FF6-CDDD8EDFB62B}" type="datetimeFigureOut">
              <a:rPr lang="pt-BR" smtClean="0"/>
              <a:t>11/05/2022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60F63C68-5D2C-4FDE-AFED-9E5675DCB4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494AD05E-7A79-40EE-A707-1D29637FB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4B1F1-2143-4F43-9D2B-041D6F684E6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467612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35917E4-04A7-4E2D-AADB-5D76CA522A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B0F8C3A-E70E-42F2-A170-74DD83BECB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3AD852FF-1D57-43DB-92D4-F8324DADE6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8A40E6AB-2A3F-4D8B-838C-688B192D4A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2B80D-9CBC-466A-9FF6-CDDD8EDFB62B}" type="datetimeFigureOut">
              <a:rPr lang="pt-BR" smtClean="0"/>
              <a:t>11/05/2022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3FC9F8B6-41FD-4A73-8583-AF2CCC712B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F2C6A203-70CC-48A5-AA7C-B67216850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4B1F1-2143-4F43-9D2B-041D6F684E6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844934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C312B98-64AB-41AD-A2F9-78195FD835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A50E01B7-EBB8-412B-A885-C02E947D90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0EB507EF-4609-4D83-8EC7-D68A440E55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AA16BF4C-5249-4EEE-94E9-B317EB8C8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2B80D-9CBC-466A-9FF6-CDDD8EDFB62B}" type="datetimeFigureOut">
              <a:rPr lang="pt-BR" smtClean="0"/>
              <a:t>11/05/2022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2DD50D04-8FD6-4C15-82B8-6849A9BAFE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5E0991C6-45E9-4126-A591-78AE3F0399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4B1F1-2143-4F43-9D2B-041D6F684E6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295144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7B1C0548-FFDB-4DD7-AEBE-43118C3482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47843AA6-DAD5-44E8-A76D-AAD50ABC39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5767D62-FD82-47CB-9104-22D7679ACF4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32B80D-9CBC-466A-9FF6-CDDD8EDFB62B}" type="datetimeFigureOut">
              <a:rPr lang="pt-BR" smtClean="0"/>
              <a:t>11/05/2022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2867A40-8D15-49F2-B275-258FC8C3C1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4D873AE-C29E-49BA-8B0D-E9360C4D29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74B1F1-2143-4F43-9D2B-041D6F684E6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698062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bandfmfoz/videos/989701465247722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cabezanews.com/vemprabrasil-movimenta-avenida-central/" TargetMode="Externa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www.h2foz.com.br/aonde-ir/vemprabrasil-movimenta-avenida-central-com-diversas-atividades-neste-sabado-07/" TargetMode="Externa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grupomundial.com.br/2022/05/vemprabrasil-movimenta-avenida-central-com-diversas-atividades-no-sabado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risloosecompartilha.com/2022/05/04/saude-esporte-e-cultura-movimentam-a-av-brasil-na-vespera-do-dia-das-maes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gdia.com.br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globoplay.globo.com/v/10551491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globoplay.globo.com/v/10554263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gdia.com.br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drive.google.com/drive/folders/1vL__HEPjWqrgZvrvULCCMUQx0Y9COuiz?usp=sharing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openxmlformats.org/officeDocument/2006/relationships/image" Target="../media/image3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3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drive.google.com/drive/folders/1Poghh8ZfuEndRlLTS_4DXkuiEO-ZkhCs?usp=sharing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drive.google.com/drive/folders/1Xun_V9x4BHbz-WPSD0ftLTlBUoGjJf8B?usp=sharing" TargetMode="Externa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drive.google.com/drive/folders/1cGrwrqQFKQwk780MxYidymQdYiAQK4Ri?usp=sharing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drive.google.com/drive/folders/1Poghh8ZfuEndRlLTS_4DXkuiEO-ZkhCs?usp=sharing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drive.google.com/drive/folders/1NcWoZl4dkjzDDTyLx7leRoYbBiFRZssV?usp=sharing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drive.google.com/drive/folders/1lKutbOLmr4-WZkgZZIBBszVq-7dpEh5U?usp=sharing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bandfmfoz/videos/778814476838696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054922D5-1F14-4ACD-99BF-22BAC3453A8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3EA36DD3-2B99-46F6-846B-0C0B1EB340CC}"/>
              </a:ext>
            </a:extLst>
          </p:cNvPr>
          <p:cNvSpPr/>
          <p:nvPr/>
        </p:nvSpPr>
        <p:spPr>
          <a:xfrm>
            <a:off x="0" y="0"/>
            <a:ext cx="139959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E132E2C1-94DD-4585-B4AF-D0AE85EC4D45}"/>
              </a:ext>
            </a:extLst>
          </p:cNvPr>
          <p:cNvSpPr/>
          <p:nvPr/>
        </p:nvSpPr>
        <p:spPr>
          <a:xfrm>
            <a:off x="292359" y="2407298"/>
            <a:ext cx="139959" cy="445070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2" name="Imagem 11" descr="Padrão do plano de fundo&#10;&#10;Descrição gerada automaticamente">
            <a:extLst>
              <a:ext uri="{FF2B5EF4-FFF2-40B4-BE49-F238E27FC236}">
                <a16:creationId xmlns:a16="http://schemas.microsoft.com/office/drawing/2014/main" id="{89B4FF07-3CE6-4A94-915B-4C2E1302A6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0822" y="3732243"/>
            <a:ext cx="6584699" cy="3704253"/>
          </a:xfrm>
          <a:prstGeom prst="rect">
            <a:avLst/>
          </a:prstGeom>
        </p:spPr>
      </p:pic>
      <p:pic>
        <p:nvPicPr>
          <p:cNvPr id="3" name="Imagem 2" descr="Interface gráfica do usuário, Site, Calendário&#10;&#10;Descrição gerada automaticamente">
            <a:extLst>
              <a:ext uri="{FF2B5EF4-FFF2-40B4-BE49-F238E27FC236}">
                <a16:creationId xmlns:a16="http://schemas.microsoft.com/office/drawing/2014/main" id="{41FE7283-C9BD-5CDC-67E8-121E7E1189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88085">
            <a:off x="1249806" y="1059510"/>
            <a:ext cx="6096000" cy="406717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C44BC705-5BFA-170D-CC15-91345F5171F5}"/>
              </a:ext>
            </a:extLst>
          </p:cNvPr>
          <p:cNvSpPr txBox="1"/>
          <p:nvPr/>
        </p:nvSpPr>
        <p:spPr>
          <a:xfrm>
            <a:off x="8938635" y="6382139"/>
            <a:ext cx="22197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Clipping de realização</a:t>
            </a:r>
          </a:p>
        </p:txBody>
      </p:sp>
    </p:spTree>
    <p:extLst>
      <p:ext uri="{BB962C8B-B14F-4D97-AF65-F5344CB8AC3E}">
        <p14:creationId xmlns:p14="http://schemas.microsoft.com/office/powerpoint/2010/main" val="42845867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054922D5-1F14-4ACD-99BF-22BAC3453A8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3EA36DD3-2B99-46F6-846B-0C0B1EB340CC}"/>
              </a:ext>
            </a:extLst>
          </p:cNvPr>
          <p:cNvSpPr/>
          <p:nvPr/>
        </p:nvSpPr>
        <p:spPr>
          <a:xfrm>
            <a:off x="0" y="0"/>
            <a:ext cx="139959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E132E2C1-94DD-4585-B4AF-D0AE85EC4D45}"/>
              </a:ext>
            </a:extLst>
          </p:cNvPr>
          <p:cNvSpPr/>
          <p:nvPr/>
        </p:nvSpPr>
        <p:spPr>
          <a:xfrm>
            <a:off x="292359" y="2407298"/>
            <a:ext cx="139959" cy="445070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2" name="Imagem 11" descr="Padrão do plano de fundo&#10;&#10;Descrição gerada automaticamente">
            <a:extLst>
              <a:ext uri="{FF2B5EF4-FFF2-40B4-BE49-F238E27FC236}">
                <a16:creationId xmlns:a16="http://schemas.microsoft.com/office/drawing/2014/main" id="{89B4FF07-3CE6-4A94-915B-4C2E1302A6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7475" y="3909525"/>
            <a:ext cx="6584699" cy="3704253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6DB1C6D4-FF70-4EA0-8EAB-E0311426EAC7}"/>
              </a:ext>
            </a:extLst>
          </p:cNvPr>
          <p:cNvSpPr txBox="1"/>
          <p:nvPr/>
        </p:nvSpPr>
        <p:spPr>
          <a:xfrm>
            <a:off x="899823" y="380821"/>
            <a:ext cx="215039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/>
              <a:t>.:: Mídia espontânea</a:t>
            </a:r>
          </a:p>
          <a:p>
            <a:r>
              <a:rPr lang="pt-BR" sz="1200" b="1" dirty="0"/>
              <a:t>- Menção ao patrocinador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97A21807-0CB7-1FC6-5CA0-B8B8099FD6F8}"/>
              </a:ext>
            </a:extLst>
          </p:cNvPr>
          <p:cNvSpPr txBox="1"/>
          <p:nvPr/>
        </p:nvSpPr>
        <p:spPr>
          <a:xfrm>
            <a:off x="7485548" y="2084132"/>
            <a:ext cx="433234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dirty="0"/>
              <a:t>Programa BAND Saúde</a:t>
            </a:r>
          </a:p>
          <a:p>
            <a:r>
              <a:rPr lang="pt-BR" sz="1200" dirty="0"/>
              <a:t>Rádio BAND FM – 100,5 FM</a:t>
            </a:r>
          </a:p>
          <a:p>
            <a:r>
              <a:rPr lang="pt-BR" sz="1200" dirty="0"/>
              <a:t>Entrevista com a empresa POMARE, participante do projeto com a</a:t>
            </a:r>
          </a:p>
          <a:p>
            <a:r>
              <a:rPr lang="pt-BR" sz="1200" dirty="0"/>
              <a:t>“Kombi do Bem”</a:t>
            </a:r>
          </a:p>
          <a:p>
            <a:r>
              <a:rPr lang="pt-BR" sz="1200" dirty="0"/>
              <a:t>Data: 05/05/2022</a:t>
            </a:r>
          </a:p>
          <a:p>
            <a:endParaRPr lang="pt-BR" sz="1200" dirty="0"/>
          </a:p>
          <a:p>
            <a:r>
              <a:rPr lang="pt-BR" sz="1200" dirty="0"/>
              <a:t>Link para averiguação</a:t>
            </a:r>
          </a:p>
          <a:p>
            <a:endParaRPr lang="pt-BR" sz="1200" dirty="0"/>
          </a:p>
          <a:p>
            <a:r>
              <a:rPr lang="pt-BR" sz="1200" dirty="0">
                <a:hlinkClick r:id="rId3"/>
              </a:rPr>
              <a:t>https://www.facebook.com/bandfmfoz/videos/989701465247722</a:t>
            </a:r>
            <a:endParaRPr lang="pt-BR" sz="1200" dirty="0"/>
          </a:p>
          <a:p>
            <a:r>
              <a:rPr lang="pt-BR" sz="1200" dirty="0"/>
              <a:t> </a:t>
            </a:r>
          </a:p>
        </p:txBody>
      </p:sp>
      <p:pic>
        <p:nvPicPr>
          <p:cNvPr id="3" name="Imagem 2" descr="Uma imagem contendo segurando, computador, homem, mulher&#10;&#10;Descrição gerada automaticamente">
            <a:extLst>
              <a:ext uri="{FF2B5EF4-FFF2-40B4-BE49-F238E27FC236}">
                <a16:creationId xmlns:a16="http://schemas.microsoft.com/office/drawing/2014/main" id="{A2629B22-9800-A02D-E981-DB69E52EAA7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96" b="8844"/>
          <a:stretch/>
        </p:blipFill>
        <p:spPr>
          <a:xfrm>
            <a:off x="2123524" y="1119672"/>
            <a:ext cx="3086100" cy="5579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5570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054922D5-1F14-4ACD-99BF-22BAC3453A8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3EA36DD3-2B99-46F6-846B-0C0B1EB340CC}"/>
              </a:ext>
            </a:extLst>
          </p:cNvPr>
          <p:cNvSpPr/>
          <p:nvPr/>
        </p:nvSpPr>
        <p:spPr>
          <a:xfrm>
            <a:off x="0" y="0"/>
            <a:ext cx="139959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E132E2C1-94DD-4585-B4AF-D0AE85EC4D45}"/>
              </a:ext>
            </a:extLst>
          </p:cNvPr>
          <p:cNvSpPr/>
          <p:nvPr/>
        </p:nvSpPr>
        <p:spPr>
          <a:xfrm>
            <a:off x="292359" y="2407298"/>
            <a:ext cx="139959" cy="445070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2" name="Imagem 11" descr="Padrão do plano de fundo&#10;&#10;Descrição gerada automaticamente">
            <a:extLst>
              <a:ext uri="{FF2B5EF4-FFF2-40B4-BE49-F238E27FC236}">
                <a16:creationId xmlns:a16="http://schemas.microsoft.com/office/drawing/2014/main" id="{89B4FF07-3CE6-4A94-915B-4C2E1302A6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7475" y="3909525"/>
            <a:ext cx="6584699" cy="3704253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6DB1C6D4-FF70-4EA0-8EAB-E0311426EAC7}"/>
              </a:ext>
            </a:extLst>
          </p:cNvPr>
          <p:cNvSpPr txBox="1"/>
          <p:nvPr/>
        </p:nvSpPr>
        <p:spPr>
          <a:xfrm>
            <a:off x="899823" y="380821"/>
            <a:ext cx="215039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/>
              <a:t>.:: Mídia espontânea</a:t>
            </a:r>
          </a:p>
          <a:p>
            <a:r>
              <a:rPr lang="pt-BR" sz="1200" b="1" dirty="0"/>
              <a:t>- Menção ao patrocinador</a:t>
            </a:r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7905EF3E-CB39-8B8F-F93D-6044FA578A1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553"/>
          <a:stretch/>
        </p:blipFill>
        <p:spPr>
          <a:xfrm>
            <a:off x="853256" y="1022397"/>
            <a:ext cx="5840963" cy="3103097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3A0C0883-6B1D-6DC5-C76D-D2A43365879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674" r="34719" b="5553"/>
          <a:stretch/>
        </p:blipFill>
        <p:spPr>
          <a:xfrm>
            <a:off x="3189105" y="3190675"/>
            <a:ext cx="4498329" cy="3518430"/>
          </a:xfrm>
          <a:prstGeom prst="rect">
            <a:avLst/>
          </a:prstGeom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id="{97A21807-0CB7-1FC6-5CA0-B8B8099FD6F8}"/>
              </a:ext>
            </a:extLst>
          </p:cNvPr>
          <p:cNvSpPr txBox="1"/>
          <p:nvPr/>
        </p:nvSpPr>
        <p:spPr>
          <a:xfrm>
            <a:off x="7485548" y="2084132"/>
            <a:ext cx="44140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dirty="0"/>
              <a:t>Link para averiguação</a:t>
            </a:r>
          </a:p>
          <a:p>
            <a:endParaRPr lang="pt-BR" sz="1200" dirty="0"/>
          </a:p>
          <a:p>
            <a:r>
              <a:rPr lang="pt-BR" sz="1200" dirty="0">
                <a:hlinkClick r:id="rId5"/>
              </a:rPr>
              <a:t>https://cabezanews.com/vemprabrasil-movimenta-avenida-central/</a:t>
            </a:r>
            <a:endParaRPr lang="pt-BR" sz="1200" dirty="0"/>
          </a:p>
        </p:txBody>
      </p:sp>
    </p:spTree>
    <p:extLst>
      <p:ext uri="{BB962C8B-B14F-4D97-AF65-F5344CB8AC3E}">
        <p14:creationId xmlns:p14="http://schemas.microsoft.com/office/powerpoint/2010/main" val="32845024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054922D5-1F14-4ACD-99BF-22BAC3453A8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3EA36DD3-2B99-46F6-846B-0C0B1EB340CC}"/>
              </a:ext>
            </a:extLst>
          </p:cNvPr>
          <p:cNvSpPr/>
          <p:nvPr/>
        </p:nvSpPr>
        <p:spPr>
          <a:xfrm>
            <a:off x="0" y="0"/>
            <a:ext cx="139959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E132E2C1-94DD-4585-B4AF-D0AE85EC4D45}"/>
              </a:ext>
            </a:extLst>
          </p:cNvPr>
          <p:cNvSpPr/>
          <p:nvPr/>
        </p:nvSpPr>
        <p:spPr>
          <a:xfrm>
            <a:off x="292359" y="2407298"/>
            <a:ext cx="139959" cy="445070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2" name="Imagem 11" descr="Padrão do plano de fundo&#10;&#10;Descrição gerada automaticamente">
            <a:extLst>
              <a:ext uri="{FF2B5EF4-FFF2-40B4-BE49-F238E27FC236}">
                <a16:creationId xmlns:a16="http://schemas.microsoft.com/office/drawing/2014/main" id="{89B4FF07-3CE6-4A94-915B-4C2E1302A6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7475" y="3909525"/>
            <a:ext cx="6584699" cy="3704253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6DB1C6D4-FF70-4EA0-8EAB-E0311426EAC7}"/>
              </a:ext>
            </a:extLst>
          </p:cNvPr>
          <p:cNvSpPr txBox="1"/>
          <p:nvPr/>
        </p:nvSpPr>
        <p:spPr>
          <a:xfrm>
            <a:off x="899823" y="380821"/>
            <a:ext cx="215039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/>
              <a:t>.:: Mídia espontânea</a:t>
            </a:r>
          </a:p>
          <a:p>
            <a:r>
              <a:rPr lang="pt-BR" sz="1200" b="1" dirty="0"/>
              <a:t>- Menção ao patrocinador</a:t>
            </a: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5E8EEED8-534F-C03B-B053-2472D21F6B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9531" y="2912323"/>
            <a:ext cx="5370262" cy="3020772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35D9E7FE-5CEF-D66B-67A2-A0F435A6AC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5697" y="1072436"/>
            <a:ext cx="5956041" cy="3350273"/>
          </a:xfrm>
          <a:prstGeom prst="rect">
            <a:avLst/>
          </a:prstGeom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FB4AB9C2-274F-0DC1-35E2-8C2BF1EC52DB}"/>
              </a:ext>
            </a:extLst>
          </p:cNvPr>
          <p:cNvSpPr txBox="1"/>
          <p:nvPr/>
        </p:nvSpPr>
        <p:spPr>
          <a:xfrm>
            <a:off x="622704" y="6072382"/>
            <a:ext cx="77636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dirty="0"/>
              <a:t>Link para averiguação</a:t>
            </a:r>
          </a:p>
          <a:p>
            <a:endParaRPr lang="pt-BR" sz="1200" dirty="0"/>
          </a:p>
          <a:p>
            <a:r>
              <a:rPr lang="pt-BR" sz="1200" dirty="0">
                <a:hlinkClick r:id="rId5"/>
              </a:rPr>
              <a:t>https://www.h2foz.com.br/aonde-ir/vemprabrasil-movimenta-avenida-central-com-diversas-atividades-neste-sabado-07/</a:t>
            </a:r>
            <a:endParaRPr lang="pt-BR" sz="1200" dirty="0"/>
          </a:p>
        </p:txBody>
      </p:sp>
    </p:spTree>
    <p:extLst>
      <p:ext uri="{BB962C8B-B14F-4D97-AF65-F5344CB8AC3E}">
        <p14:creationId xmlns:p14="http://schemas.microsoft.com/office/powerpoint/2010/main" val="31745752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054922D5-1F14-4ACD-99BF-22BAC3453A8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3EA36DD3-2B99-46F6-846B-0C0B1EB340CC}"/>
              </a:ext>
            </a:extLst>
          </p:cNvPr>
          <p:cNvSpPr/>
          <p:nvPr/>
        </p:nvSpPr>
        <p:spPr>
          <a:xfrm>
            <a:off x="0" y="0"/>
            <a:ext cx="139959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E132E2C1-94DD-4585-B4AF-D0AE85EC4D45}"/>
              </a:ext>
            </a:extLst>
          </p:cNvPr>
          <p:cNvSpPr/>
          <p:nvPr/>
        </p:nvSpPr>
        <p:spPr>
          <a:xfrm>
            <a:off x="292359" y="2407298"/>
            <a:ext cx="139959" cy="445070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2" name="Imagem 11" descr="Padrão do plano de fundo&#10;&#10;Descrição gerada automaticamente">
            <a:extLst>
              <a:ext uri="{FF2B5EF4-FFF2-40B4-BE49-F238E27FC236}">
                <a16:creationId xmlns:a16="http://schemas.microsoft.com/office/drawing/2014/main" id="{89B4FF07-3CE6-4A94-915B-4C2E1302A6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7475" y="3909525"/>
            <a:ext cx="6584699" cy="3704253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6DB1C6D4-FF70-4EA0-8EAB-E0311426EAC7}"/>
              </a:ext>
            </a:extLst>
          </p:cNvPr>
          <p:cNvSpPr txBox="1"/>
          <p:nvPr/>
        </p:nvSpPr>
        <p:spPr>
          <a:xfrm>
            <a:off x="899823" y="380821"/>
            <a:ext cx="215039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/>
              <a:t>.:: Mídia espontânea</a:t>
            </a:r>
          </a:p>
          <a:p>
            <a:r>
              <a:rPr lang="pt-BR" sz="1200" b="1" dirty="0"/>
              <a:t>- Menção ao patrocinador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9A46B462-F457-E6BE-F717-FB24F6989231}"/>
              </a:ext>
            </a:extLst>
          </p:cNvPr>
          <p:cNvSpPr txBox="1"/>
          <p:nvPr/>
        </p:nvSpPr>
        <p:spPr>
          <a:xfrm>
            <a:off x="622704" y="6072382"/>
            <a:ext cx="77636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dirty="0"/>
              <a:t>Link para averiguação</a:t>
            </a:r>
          </a:p>
          <a:p>
            <a:endParaRPr lang="pt-BR" sz="1200" dirty="0"/>
          </a:p>
          <a:p>
            <a:r>
              <a:rPr lang="pt-BR" sz="1200" dirty="0">
                <a:hlinkClick r:id="rId3"/>
              </a:rPr>
              <a:t>https://grupomundial.com.br/2022/05/vemprabrasil-movimenta-avenida-central-com-diversas-atividades-no-sabado/</a:t>
            </a:r>
            <a:endParaRPr lang="pt-BR" sz="1200" dirty="0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37C183AD-CFA7-0D04-E46F-4648E9C9B5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823" y="1032781"/>
            <a:ext cx="6640286" cy="3735161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EAE5060C-B874-4E06-0DA0-9480B66F20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59999" y="2704021"/>
            <a:ext cx="5647615" cy="3176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1473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054922D5-1F14-4ACD-99BF-22BAC3453A8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3EA36DD3-2B99-46F6-846B-0C0B1EB340CC}"/>
              </a:ext>
            </a:extLst>
          </p:cNvPr>
          <p:cNvSpPr/>
          <p:nvPr/>
        </p:nvSpPr>
        <p:spPr>
          <a:xfrm>
            <a:off x="0" y="0"/>
            <a:ext cx="139959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E132E2C1-94DD-4585-B4AF-D0AE85EC4D45}"/>
              </a:ext>
            </a:extLst>
          </p:cNvPr>
          <p:cNvSpPr/>
          <p:nvPr/>
        </p:nvSpPr>
        <p:spPr>
          <a:xfrm>
            <a:off x="292359" y="2407298"/>
            <a:ext cx="139959" cy="445070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2" name="Imagem 11" descr="Padrão do plano de fundo&#10;&#10;Descrição gerada automaticamente">
            <a:extLst>
              <a:ext uri="{FF2B5EF4-FFF2-40B4-BE49-F238E27FC236}">
                <a16:creationId xmlns:a16="http://schemas.microsoft.com/office/drawing/2014/main" id="{89B4FF07-3CE6-4A94-915B-4C2E1302A6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7475" y="3909525"/>
            <a:ext cx="6584699" cy="3704253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6DB1C6D4-FF70-4EA0-8EAB-E0311426EAC7}"/>
              </a:ext>
            </a:extLst>
          </p:cNvPr>
          <p:cNvSpPr txBox="1"/>
          <p:nvPr/>
        </p:nvSpPr>
        <p:spPr>
          <a:xfrm>
            <a:off x="899823" y="380821"/>
            <a:ext cx="215039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/>
              <a:t>.:: Mídia espontânea</a:t>
            </a:r>
          </a:p>
          <a:p>
            <a:r>
              <a:rPr lang="pt-BR" sz="1200" b="1" dirty="0"/>
              <a:t>- Menção ao patrocinador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5B50F9EE-224D-3460-5F62-E3197701485B}"/>
              </a:ext>
            </a:extLst>
          </p:cNvPr>
          <p:cNvSpPr txBox="1"/>
          <p:nvPr/>
        </p:nvSpPr>
        <p:spPr>
          <a:xfrm>
            <a:off x="622704" y="6072382"/>
            <a:ext cx="84521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dirty="0"/>
              <a:t>Link para averiguação</a:t>
            </a:r>
          </a:p>
          <a:p>
            <a:endParaRPr lang="pt-BR" sz="1200" dirty="0"/>
          </a:p>
          <a:p>
            <a:r>
              <a:rPr lang="pt-BR" sz="1200" dirty="0">
                <a:hlinkClick r:id="rId3"/>
              </a:rPr>
              <a:t>https://www.crisloosecompartilha.com/2022/05/04/saude-esporte-e-cultura-movimentam-a-av-brasil-na-vespera-do-dia-das-maes/</a:t>
            </a:r>
            <a:endParaRPr lang="pt-BR" sz="1200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A60AE9E1-364A-9945-F114-7B9CB4BAB2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823" y="1076607"/>
            <a:ext cx="7134809" cy="4013330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2D799856-4CCF-1A34-1D6B-3C949E597F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01425" y="165700"/>
            <a:ext cx="5801423" cy="326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8675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054922D5-1F14-4ACD-99BF-22BAC3453A8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3EA36DD3-2B99-46F6-846B-0C0B1EB340CC}"/>
              </a:ext>
            </a:extLst>
          </p:cNvPr>
          <p:cNvSpPr/>
          <p:nvPr/>
        </p:nvSpPr>
        <p:spPr>
          <a:xfrm>
            <a:off x="0" y="0"/>
            <a:ext cx="139959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E132E2C1-94DD-4585-B4AF-D0AE85EC4D45}"/>
              </a:ext>
            </a:extLst>
          </p:cNvPr>
          <p:cNvSpPr/>
          <p:nvPr/>
        </p:nvSpPr>
        <p:spPr>
          <a:xfrm>
            <a:off x="292359" y="2407298"/>
            <a:ext cx="139959" cy="445070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2" name="Imagem 11" descr="Padrão do plano de fundo&#10;&#10;Descrição gerada automaticamente">
            <a:extLst>
              <a:ext uri="{FF2B5EF4-FFF2-40B4-BE49-F238E27FC236}">
                <a16:creationId xmlns:a16="http://schemas.microsoft.com/office/drawing/2014/main" id="{89B4FF07-3CE6-4A94-915B-4C2E1302A6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7475" y="3909525"/>
            <a:ext cx="6584699" cy="3704253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6DB1C6D4-FF70-4EA0-8EAB-E0311426EAC7}"/>
              </a:ext>
            </a:extLst>
          </p:cNvPr>
          <p:cNvSpPr txBox="1"/>
          <p:nvPr/>
        </p:nvSpPr>
        <p:spPr>
          <a:xfrm>
            <a:off x="899823" y="380821"/>
            <a:ext cx="215039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/>
              <a:t>.:: Mídia espontânea</a:t>
            </a:r>
          </a:p>
          <a:p>
            <a:r>
              <a:rPr lang="pt-BR" sz="1200" b="1" dirty="0"/>
              <a:t>- Menção ao patrocinador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99E131E9-9BD9-D58D-24C2-449E40F69FA4}"/>
              </a:ext>
            </a:extLst>
          </p:cNvPr>
          <p:cNvSpPr txBox="1"/>
          <p:nvPr/>
        </p:nvSpPr>
        <p:spPr>
          <a:xfrm>
            <a:off x="622704" y="6072382"/>
            <a:ext cx="15323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dirty="0"/>
              <a:t>Link para averiguação</a:t>
            </a:r>
          </a:p>
          <a:p>
            <a:endParaRPr lang="pt-BR" sz="1200" dirty="0"/>
          </a:p>
          <a:p>
            <a:r>
              <a:rPr lang="pt-BR" sz="1200" dirty="0">
                <a:hlinkClick r:id="rId3"/>
              </a:rPr>
              <a:t>https://gdia.com.br/</a:t>
            </a:r>
            <a:endParaRPr lang="pt-BR" sz="1200" dirty="0"/>
          </a:p>
        </p:txBody>
      </p:sp>
      <p:pic>
        <p:nvPicPr>
          <p:cNvPr id="8" name="Imagem 7" descr="Jornal com imagens de pessoas e texto&#10;&#10;Descrição gerada automaticamente com confiança média">
            <a:extLst>
              <a:ext uri="{FF2B5EF4-FFF2-40B4-BE49-F238E27FC236}">
                <a16:creationId xmlns:a16="http://schemas.microsoft.com/office/drawing/2014/main" id="{2E0B3E26-9E39-F34E-C861-55FA73852A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465" y="1568422"/>
            <a:ext cx="3775369" cy="50087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Imagem 8" descr="Jornal com texto preto sobre fundo branco&#10;&#10;Descrição gerada automaticamente com confiança baixa">
            <a:extLst>
              <a:ext uri="{FF2B5EF4-FFF2-40B4-BE49-F238E27FC236}">
                <a16:creationId xmlns:a16="http://schemas.microsoft.com/office/drawing/2014/main" id="{14C5371F-07EB-FD2A-8ECB-757F135F51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869" y="1004532"/>
            <a:ext cx="3247529" cy="43120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2461199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054922D5-1F14-4ACD-99BF-22BAC3453A8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3EA36DD3-2B99-46F6-846B-0C0B1EB340CC}"/>
              </a:ext>
            </a:extLst>
          </p:cNvPr>
          <p:cNvSpPr/>
          <p:nvPr/>
        </p:nvSpPr>
        <p:spPr>
          <a:xfrm>
            <a:off x="0" y="0"/>
            <a:ext cx="139959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E132E2C1-94DD-4585-B4AF-D0AE85EC4D45}"/>
              </a:ext>
            </a:extLst>
          </p:cNvPr>
          <p:cNvSpPr/>
          <p:nvPr/>
        </p:nvSpPr>
        <p:spPr>
          <a:xfrm>
            <a:off x="292359" y="2407298"/>
            <a:ext cx="139959" cy="445070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2" name="Imagem 11" descr="Padrão do plano de fundo&#10;&#10;Descrição gerada automaticamente">
            <a:extLst>
              <a:ext uri="{FF2B5EF4-FFF2-40B4-BE49-F238E27FC236}">
                <a16:creationId xmlns:a16="http://schemas.microsoft.com/office/drawing/2014/main" id="{89B4FF07-3CE6-4A94-915B-4C2E1302A6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7475" y="3909525"/>
            <a:ext cx="6584699" cy="3704253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6DB1C6D4-FF70-4EA0-8EAB-E0311426EAC7}"/>
              </a:ext>
            </a:extLst>
          </p:cNvPr>
          <p:cNvSpPr txBox="1"/>
          <p:nvPr/>
        </p:nvSpPr>
        <p:spPr>
          <a:xfrm>
            <a:off x="899823" y="380821"/>
            <a:ext cx="215039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/>
              <a:t>.:: Mídia espontânea</a:t>
            </a:r>
          </a:p>
          <a:p>
            <a:r>
              <a:rPr lang="pt-BR" sz="1200" b="1" dirty="0"/>
              <a:t>- Menção ao patrocinador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99E131E9-9BD9-D58D-24C2-449E40F69FA4}"/>
              </a:ext>
            </a:extLst>
          </p:cNvPr>
          <p:cNvSpPr txBox="1"/>
          <p:nvPr/>
        </p:nvSpPr>
        <p:spPr>
          <a:xfrm>
            <a:off x="622704" y="6072382"/>
            <a:ext cx="28324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dirty="0"/>
              <a:t>Link para averiguação</a:t>
            </a:r>
          </a:p>
          <a:p>
            <a:endParaRPr lang="pt-BR" sz="1200" dirty="0"/>
          </a:p>
          <a:p>
            <a:r>
              <a:rPr lang="pt-BR" sz="1200" dirty="0">
                <a:hlinkClick r:id="rId3"/>
              </a:rPr>
              <a:t>https://globoplay.globo.com/v/10551491/</a:t>
            </a:r>
            <a:endParaRPr lang="pt-BR" sz="1200" dirty="0"/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EED6B43C-2BE6-50F5-B326-C3D8C8E908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5538" y="1354105"/>
            <a:ext cx="5828523" cy="3278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6647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054922D5-1F14-4ACD-99BF-22BAC3453A8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3EA36DD3-2B99-46F6-846B-0C0B1EB340CC}"/>
              </a:ext>
            </a:extLst>
          </p:cNvPr>
          <p:cNvSpPr/>
          <p:nvPr/>
        </p:nvSpPr>
        <p:spPr>
          <a:xfrm>
            <a:off x="0" y="0"/>
            <a:ext cx="139959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E132E2C1-94DD-4585-B4AF-D0AE85EC4D45}"/>
              </a:ext>
            </a:extLst>
          </p:cNvPr>
          <p:cNvSpPr/>
          <p:nvPr/>
        </p:nvSpPr>
        <p:spPr>
          <a:xfrm>
            <a:off x="292359" y="2407298"/>
            <a:ext cx="139959" cy="445070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2" name="Imagem 11" descr="Padrão do plano de fundo&#10;&#10;Descrição gerada automaticamente">
            <a:extLst>
              <a:ext uri="{FF2B5EF4-FFF2-40B4-BE49-F238E27FC236}">
                <a16:creationId xmlns:a16="http://schemas.microsoft.com/office/drawing/2014/main" id="{89B4FF07-3CE6-4A94-915B-4C2E1302A6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7475" y="3909525"/>
            <a:ext cx="6584699" cy="3704253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6DB1C6D4-FF70-4EA0-8EAB-E0311426EAC7}"/>
              </a:ext>
            </a:extLst>
          </p:cNvPr>
          <p:cNvSpPr txBox="1"/>
          <p:nvPr/>
        </p:nvSpPr>
        <p:spPr>
          <a:xfrm>
            <a:off x="899823" y="380821"/>
            <a:ext cx="215039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/>
              <a:t>.:: Mídia espontânea</a:t>
            </a:r>
          </a:p>
          <a:p>
            <a:r>
              <a:rPr lang="pt-BR" sz="1200" b="1" dirty="0"/>
              <a:t>- Menção ao patrocinador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99E131E9-9BD9-D58D-24C2-449E40F69FA4}"/>
              </a:ext>
            </a:extLst>
          </p:cNvPr>
          <p:cNvSpPr txBox="1"/>
          <p:nvPr/>
        </p:nvSpPr>
        <p:spPr>
          <a:xfrm>
            <a:off x="622704" y="6072382"/>
            <a:ext cx="28324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dirty="0"/>
              <a:t>Link para averiguação</a:t>
            </a:r>
          </a:p>
          <a:p>
            <a:endParaRPr lang="pt-BR" sz="1200" dirty="0"/>
          </a:p>
          <a:p>
            <a:r>
              <a:rPr lang="pt-BR" sz="1200" dirty="0">
                <a:hlinkClick r:id="rId3"/>
              </a:rPr>
              <a:t>https://globoplay.globo.com/v/10554263/</a:t>
            </a:r>
            <a:endParaRPr lang="pt-BR" sz="1200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EA04DCC7-ECD5-8571-82A5-814E6604DD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7209" y="1138334"/>
            <a:ext cx="5158791" cy="2901820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7F16D927-81B8-DA66-9D89-DEF1082A1E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8533" y="1138334"/>
            <a:ext cx="5158792" cy="2901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7941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054922D5-1F14-4ACD-99BF-22BAC3453A8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3EA36DD3-2B99-46F6-846B-0C0B1EB340CC}"/>
              </a:ext>
            </a:extLst>
          </p:cNvPr>
          <p:cNvSpPr/>
          <p:nvPr/>
        </p:nvSpPr>
        <p:spPr>
          <a:xfrm>
            <a:off x="0" y="0"/>
            <a:ext cx="139959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E132E2C1-94DD-4585-B4AF-D0AE85EC4D45}"/>
              </a:ext>
            </a:extLst>
          </p:cNvPr>
          <p:cNvSpPr/>
          <p:nvPr/>
        </p:nvSpPr>
        <p:spPr>
          <a:xfrm>
            <a:off x="292359" y="2407298"/>
            <a:ext cx="139959" cy="445070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2" name="Imagem 11" descr="Padrão do plano de fundo&#10;&#10;Descrição gerada automaticamente">
            <a:extLst>
              <a:ext uri="{FF2B5EF4-FFF2-40B4-BE49-F238E27FC236}">
                <a16:creationId xmlns:a16="http://schemas.microsoft.com/office/drawing/2014/main" id="{89B4FF07-3CE6-4A94-915B-4C2E1302A6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7475" y="3909525"/>
            <a:ext cx="6584699" cy="3704253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6DB1C6D4-FF70-4EA0-8EAB-E0311426EAC7}"/>
              </a:ext>
            </a:extLst>
          </p:cNvPr>
          <p:cNvSpPr txBox="1"/>
          <p:nvPr/>
        </p:nvSpPr>
        <p:spPr>
          <a:xfrm>
            <a:off x="899823" y="380821"/>
            <a:ext cx="215039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/>
              <a:t>.:: Mídia espontânea</a:t>
            </a:r>
          </a:p>
          <a:p>
            <a:r>
              <a:rPr lang="pt-BR" sz="1200" b="1" dirty="0"/>
              <a:t>- Pós Evento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99E131E9-9BD9-D58D-24C2-449E40F69FA4}"/>
              </a:ext>
            </a:extLst>
          </p:cNvPr>
          <p:cNvSpPr txBox="1"/>
          <p:nvPr/>
        </p:nvSpPr>
        <p:spPr>
          <a:xfrm>
            <a:off x="622704" y="6072382"/>
            <a:ext cx="15323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dirty="0"/>
              <a:t>Link para averiguação</a:t>
            </a:r>
          </a:p>
          <a:p>
            <a:endParaRPr lang="pt-BR" sz="1200" dirty="0"/>
          </a:p>
          <a:p>
            <a:r>
              <a:rPr lang="pt-BR" sz="1200" dirty="0">
                <a:hlinkClick r:id="rId3"/>
              </a:rPr>
              <a:t>https://gdia.com.br/</a:t>
            </a:r>
            <a:endParaRPr lang="pt-BR" sz="1200" dirty="0"/>
          </a:p>
        </p:txBody>
      </p:sp>
      <p:pic>
        <p:nvPicPr>
          <p:cNvPr id="3" name="Imagem 2" descr="Linha do tempo&#10;&#10;Descrição gerada automaticamente">
            <a:extLst>
              <a:ext uri="{FF2B5EF4-FFF2-40B4-BE49-F238E27FC236}">
                <a16:creationId xmlns:a16="http://schemas.microsoft.com/office/drawing/2014/main" id="{3FC82C54-5B25-244B-545D-4A3CA62811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9543" y="811763"/>
            <a:ext cx="4117891" cy="5467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1164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054922D5-1F14-4ACD-99BF-22BAC3453A8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3EA36DD3-2B99-46F6-846B-0C0B1EB340CC}"/>
              </a:ext>
            </a:extLst>
          </p:cNvPr>
          <p:cNvSpPr/>
          <p:nvPr/>
        </p:nvSpPr>
        <p:spPr>
          <a:xfrm>
            <a:off x="0" y="0"/>
            <a:ext cx="139959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E132E2C1-94DD-4585-B4AF-D0AE85EC4D45}"/>
              </a:ext>
            </a:extLst>
          </p:cNvPr>
          <p:cNvSpPr/>
          <p:nvPr/>
        </p:nvSpPr>
        <p:spPr>
          <a:xfrm>
            <a:off x="292359" y="2407298"/>
            <a:ext cx="139959" cy="445070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2" name="Imagem 11" descr="Padrão do plano de fundo&#10;&#10;Descrição gerada automaticamente">
            <a:extLst>
              <a:ext uri="{FF2B5EF4-FFF2-40B4-BE49-F238E27FC236}">
                <a16:creationId xmlns:a16="http://schemas.microsoft.com/office/drawing/2014/main" id="{89B4FF07-3CE6-4A94-915B-4C2E1302A6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7475" y="3909525"/>
            <a:ext cx="6584699" cy="3704253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6DB1C6D4-FF70-4EA0-8EAB-E0311426EAC7}"/>
              </a:ext>
            </a:extLst>
          </p:cNvPr>
          <p:cNvSpPr txBox="1"/>
          <p:nvPr/>
        </p:nvSpPr>
        <p:spPr>
          <a:xfrm>
            <a:off x="899823" y="380821"/>
            <a:ext cx="23431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/>
              <a:t>.:: Promoção de Marca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08480BA7-FF0E-EDB0-46C6-428F6745B66C}"/>
              </a:ext>
            </a:extLst>
          </p:cNvPr>
          <p:cNvSpPr txBox="1"/>
          <p:nvPr/>
        </p:nvSpPr>
        <p:spPr>
          <a:xfrm>
            <a:off x="2306011" y="5839932"/>
            <a:ext cx="39809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dirty="0"/>
              <a:t>Marcação em conteúdos nas redes sociais @avenidabrasilfoz</a:t>
            </a:r>
          </a:p>
        </p:txBody>
      </p:sp>
      <p:pic>
        <p:nvPicPr>
          <p:cNvPr id="15" name="Imagem 14" descr="Uma imagem contendo no interior, foto&#10;&#10;Descrição gerada automaticamente">
            <a:extLst>
              <a:ext uri="{FF2B5EF4-FFF2-40B4-BE49-F238E27FC236}">
                <a16:creationId xmlns:a16="http://schemas.microsoft.com/office/drawing/2014/main" id="{E4301260-7D6A-1E7A-79CB-7BCCDA2EF5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101" y="1257300"/>
            <a:ext cx="1954530" cy="4343400"/>
          </a:xfrm>
          <a:prstGeom prst="rect">
            <a:avLst/>
          </a:prstGeom>
        </p:spPr>
      </p:pic>
      <p:pic>
        <p:nvPicPr>
          <p:cNvPr id="19" name="Imagem 18" descr="Tela de um aparelho eletrônico&#10;&#10;Descrição gerada automaticamente com confiança média">
            <a:extLst>
              <a:ext uri="{FF2B5EF4-FFF2-40B4-BE49-F238E27FC236}">
                <a16:creationId xmlns:a16="http://schemas.microsoft.com/office/drawing/2014/main" id="{172769DB-CAC6-28C1-1B74-86B4713174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1307" y="1257143"/>
            <a:ext cx="1954530" cy="4343400"/>
          </a:xfrm>
          <a:prstGeom prst="rect">
            <a:avLst/>
          </a:prstGeom>
        </p:spPr>
      </p:pic>
      <p:pic>
        <p:nvPicPr>
          <p:cNvPr id="21" name="Imagem 20" descr="Caixa de som preta em fundo branco&#10;&#10;Descrição gerada automaticamente">
            <a:extLst>
              <a:ext uri="{FF2B5EF4-FFF2-40B4-BE49-F238E27FC236}">
                <a16:creationId xmlns:a16="http://schemas.microsoft.com/office/drawing/2014/main" id="{5A2B3EBB-8046-14D1-91C0-2764AE1F8B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3782" y="1257143"/>
            <a:ext cx="1954530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5736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054922D5-1F14-4ACD-99BF-22BAC3453A8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3EA36DD3-2B99-46F6-846B-0C0B1EB340CC}"/>
              </a:ext>
            </a:extLst>
          </p:cNvPr>
          <p:cNvSpPr/>
          <p:nvPr/>
        </p:nvSpPr>
        <p:spPr>
          <a:xfrm>
            <a:off x="0" y="0"/>
            <a:ext cx="139959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E132E2C1-94DD-4585-B4AF-D0AE85EC4D45}"/>
              </a:ext>
            </a:extLst>
          </p:cNvPr>
          <p:cNvSpPr/>
          <p:nvPr/>
        </p:nvSpPr>
        <p:spPr>
          <a:xfrm>
            <a:off x="292359" y="2407298"/>
            <a:ext cx="139959" cy="445070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2" name="Imagem 11" descr="Padrão do plano de fundo&#10;&#10;Descrição gerada automaticamente">
            <a:extLst>
              <a:ext uri="{FF2B5EF4-FFF2-40B4-BE49-F238E27FC236}">
                <a16:creationId xmlns:a16="http://schemas.microsoft.com/office/drawing/2014/main" id="{89B4FF07-3CE6-4A94-915B-4C2E1302A6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7475" y="3909525"/>
            <a:ext cx="6584699" cy="3704253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139DE7D9-E560-45D5-8267-5FBEDF3533B7}"/>
              </a:ext>
            </a:extLst>
          </p:cNvPr>
          <p:cNvSpPr/>
          <p:nvPr/>
        </p:nvSpPr>
        <p:spPr>
          <a:xfrm>
            <a:off x="821094" y="522514"/>
            <a:ext cx="6726381" cy="24259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just"/>
            <a:r>
              <a:rPr lang="pt-BR" sz="1400" b="1" dirty="0">
                <a:solidFill>
                  <a:schemeClr val="tx1"/>
                </a:solidFill>
                <a:latin typeface="Sabon Next LT" panose="02000500000000000000" pitchFamily="2" charset="0"/>
                <a:cs typeface="Sabon Next LT" panose="02000500000000000000" pitchFamily="2" charset="0"/>
              </a:rPr>
              <a:t>.:: Realização</a:t>
            </a:r>
          </a:p>
          <a:p>
            <a:pPr algn="just"/>
            <a:endParaRPr lang="pt-BR" dirty="0">
              <a:solidFill>
                <a:schemeClr val="tx1"/>
              </a:solidFill>
            </a:endParaRPr>
          </a:p>
          <a:p>
            <a:pPr algn="just"/>
            <a:r>
              <a:rPr lang="pt-BR" sz="1200" dirty="0">
                <a:solidFill>
                  <a:schemeClr val="tx1"/>
                </a:solidFill>
                <a:latin typeface="Sabon Next LT" panose="02000500000000000000" pitchFamily="2" charset="0"/>
                <a:cs typeface="Sabon Next LT" panose="02000500000000000000" pitchFamily="2" charset="0"/>
              </a:rPr>
              <a:t>Realizado no último dia 7 de maio, o projeto “#</a:t>
            </a:r>
            <a:r>
              <a:rPr lang="pt-BR" sz="1200" dirty="0" err="1">
                <a:solidFill>
                  <a:schemeClr val="tx1"/>
                </a:solidFill>
                <a:latin typeface="Sabon Next LT" panose="02000500000000000000" pitchFamily="2" charset="0"/>
                <a:cs typeface="Sabon Next LT" panose="02000500000000000000" pitchFamily="2" charset="0"/>
              </a:rPr>
              <a:t>VemPraBrasil</a:t>
            </a:r>
            <a:r>
              <a:rPr lang="pt-BR" sz="1200" dirty="0">
                <a:solidFill>
                  <a:schemeClr val="tx1"/>
                </a:solidFill>
                <a:latin typeface="Sabon Next LT" panose="02000500000000000000" pitchFamily="2" charset="0"/>
                <a:cs typeface="Sabon Next LT" panose="02000500000000000000" pitchFamily="2" charset="0"/>
              </a:rPr>
              <a:t>” contou com 12 atrações espalhadas pela avenida Brasil, em um total de 6 pontos de realização. Esporte, saúde, música, dança e circo, foram ofertados a toda população de forma gratuita e com ampla mídia, não apenas espontânea como também contratada. </a:t>
            </a:r>
          </a:p>
          <a:p>
            <a:pPr algn="just"/>
            <a:endParaRPr lang="pt-BR" sz="1200" dirty="0">
              <a:solidFill>
                <a:schemeClr val="tx1"/>
              </a:solidFill>
              <a:effectLst/>
              <a:latin typeface="Sabon Next LT" panose="02000500000000000000" pitchFamily="2" charset="0"/>
              <a:ea typeface="Calibri" panose="020F0502020204030204" pitchFamily="34" charset="0"/>
              <a:cs typeface="Sabon Next LT" panose="02000500000000000000" pitchFamily="2" charset="0"/>
            </a:endParaRPr>
          </a:p>
          <a:p>
            <a:pPr algn="just"/>
            <a:r>
              <a:rPr lang="pt-BR" sz="1200" dirty="0">
                <a:solidFill>
                  <a:schemeClr val="tx1"/>
                </a:solidFill>
                <a:latin typeface="Sabon Next LT" panose="02000500000000000000" pitchFamily="2" charset="0"/>
                <a:ea typeface="Calibri" panose="020F0502020204030204" pitchFamily="34" charset="0"/>
                <a:cs typeface="Sabon Next LT" panose="02000500000000000000" pitchFamily="2" charset="0"/>
              </a:rPr>
              <a:t>Em números, alguns setores do comércio registrou um acréscimo de 100% em vendas em comparação a um dia normal.</a:t>
            </a:r>
          </a:p>
          <a:p>
            <a:pPr algn="just"/>
            <a:endParaRPr lang="pt-BR" sz="1200" dirty="0">
              <a:solidFill>
                <a:schemeClr val="tx1"/>
              </a:solidFill>
              <a:effectLst/>
              <a:latin typeface="Sabon Next LT" panose="02000500000000000000" pitchFamily="2" charset="0"/>
              <a:ea typeface="Calibri" panose="020F0502020204030204" pitchFamily="34" charset="0"/>
              <a:cs typeface="Sabon Next LT" panose="02000500000000000000" pitchFamily="2" charset="0"/>
            </a:endParaRPr>
          </a:p>
          <a:p>
            <a:pPr algn="just"/>
            <a:r>
              <a:rPr lang="pt-BR" sz="1200" dirty="0">
                <a:solidFill>
                  <a:schemeClr val="tx1"/>
                </a:solidFill>
                <a:latin typeface="Sabon Next LT" panose="02000500000000000000" pitchFamily="2" charset="0"/>
                <a:ea typeface="Calibri" panose="020F0502020204030204" pitchFamily="34" charset="0"/>
                <a:cs typeface="Sabon Next LT" panose="02000500000000000000" pitchFamily="2" charset="0"/>
              </a:rPr>
              <a:t>A avenida que passa por um processo de revitalização sob realização da iniciativa privada, em parceria com a Prefeitura e apoio de toda população </a:t>
            </a:r>
            <a:r>
              <a:rPr lang="pt-BR" sz="1200" dirty="0" err="1">
                <a:solidFill>
                  <a:schemeClr val="tx1"/>
                </a:solidFill>
                <a:latin typeface="Sabon Next LT" panose="02000500000000000000" pitchFamily="2" charset="0"/>
                <a:ea typeface="Calibri" panose="020F0502020204030204" pitchFamily="34" charset="0"/>
                <a:cs typeface="Sabon Next LT" panose="02000500000000000000" pitchFamily="2" charset="0"/>
              </a:rPr>
              <a:t>iguaçuense</a:t>
            </a:r>
            <a:r>
              <a:rPr lang="pt-BR" sz="1200" dirty="0">
                <a:solidFill>
                  <a:schemeClr val="tx1"/>
                </a:solidFill>
                <a:latin typeface="Sabon Next LT" panose="02000500000000000000" pitchFamily="2" charset="0"/>
                <a:ea typeface="Calibri" panose="020F0502020204030204" pitchFamily="34" charset="0"/>
                <a:cs typeface="Sabon Next LT" panose="02000500000000000000" pitchFamily="2" charset="0"/>
              </a:rPr>
              <a:t>, volta a registrar fluxo elevado em público.</a:t>
            </a:r>
            <a:endParaRPr lang="pt-BR" sz="1200" dirty="0">
              <a:solidFill>
                <a:schemeClr val="tx1"/>
              </a:solidFill>
              <a:effectLst/>
              <a:latin typeface="Sabon Next LT" panose="02000500000000000000" pitchFamily="2" charset="0"/>
              <a:ea typeface="Calibri" panose="020F0502020204030204" pitchFamily="34" charset="0"/>
              <a:cs typeface="Sabon Next LT" panose="02000500000000000000" pitchFamily="2" charset="0"/>
            </a:endParaRPr>
          </a:p>
          <a:p>
            <a:pPr algn="just"/>
            <a:endParaRPr lang="pt-BR" sz="1200" b="1" dirty="0">
              <a:solidFill>
                <a:schemeClr val="tx1"/>
              </a:solidFill>
              <a:latin typeface="Sabon Next LT" panose="02000500000000000000" pitchFamily="2" charset="0"/>
              <a:cs typeface="Sabon Next LT" panose="02000500000000000000" pitchFamily="2" charset="0"/>
            </a:endParaRPr>
          </a:p>
          <a:p>
            <a:pPr algn="just"/>
            <a:endParaRPr lang="pt-BR" sz="1200" dirty="0">
              <a:solidFill>
                <a:schemeClr val="tx1"/>
              </a:solidFill>
              <a:latin typeface="Sabon Next LT" panose="02000500000000000000" pitchFamily="2" charset="0"/>
              <a:cs typeface="Sabon Next LT" panose="02000500000000000000" pitchFamily="2" charset="0"/>
            </a:endParaRPr>
          </a:p>
          <a:p>
            <a:pPr algn="just"/>
            <a:endParaRPr lang="pt-BR" sz="1200" dirty="0">
              <a:solidFill>
                <a:schemeClr val="tx1"/>
              </a:solidFill>
              <a:latin typeface="Sabon Next LT" panose="02000500000000000000" pitchFamily="2" charset="0"/>
              <a:cs typeface="Sabon Next LT" panose="02000500000000000000" pitchFamily="2" charset="0"/>
            </a:endParaRPr>
          </a:p>
          <a:p>
            <a:pPr algn="just"/>
            <a:endParaRPr lang="pt-BR" sz="1200" dirty="0">
              <a:solidFill>
                <a:schemeClr val="tx1"/>
              </a:solidFill>
              <a:latin typeface="Sabon Next LT" panose="02000500000000000000" pitchFamily="2" charset="0"/>
              <a:cs typeface="Sabon Next LT" panose="02000500000000000000" pitchFamily="2" charset="0"/>
            </a:endParaRPr>
          </a:p>
        </p:txBody>
      </p:sp>
      <p:pic>
        <p:nvPicPr>
          <p:cNvPr id="8" name="Imagem 7" descr="Mulher segurando placa&#10;&#10;Descrição gerada automaticamente com confiança média">
            <a:extLst>
              <a:ext uri="{FF2B5EF4-FFF2-40B4-BE49-F238E27FC236}">
                <a16:creationId xmlns:a16="http://schemas.microsoft.com/office/drawing/2014/main" id="{E98C9992-51D6-29CC-CE02-2C64764AA8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8803">
            <a:off x="751705" y="3694047"/>
            <a:ext cx="3337249" cy="18772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Imagem 12" descr="Caminhão estacionado na grama&#10;&#10;Descrição gerada automaticamente">
            <a:extLst>
              <a:ext uri="{FF2B5EF4-FFF2-40B4-BE49-F238E27FC236}">
                <a16:creationId xmlns:a16="http://schemas.microsoft.com/office/drawing/2014/main" id="{21D13B64-2A63-AAD3-4888-9E2A5CABD6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0858">
            <a:off x="4912723" y="3614095"/>
            <a:ext cx="3046056" cy="17134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Imagem 15" descr="Grupo de pessoas em pé&#10;&#10;Descrição gerada automaticamente com confiança média">
            <a:extLst>
              <a:ext uri="{FF2B5EF4-FFF2-40B4-BE49-F238E27FC236}">
                <a16:creationId xmlns:a16="http://schemas.microsoft.com/office/drawing/2014/main" id="{978305A8-FBE6-D602-7A51-D1401BDC99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1166" y="709330"/>
            <a:ext cx="2211356" cy="29484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941691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054922D5-1F14-4ACD-99BF-22BAC3453A8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3EA36DD3-2B99-46F6-846B-0C0B1EB340CC}"/>
              </a:ext>
            </a:extLst>
          </p:cNvPr>
          <p:cNvSpPr/>
          <p:nvPr/>
        </p:nvSpPr>
        <p:spPr>
          <a:xfrm>
            <a:off x="0" y="0"/>
            <a:ext cx="139959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E132E2C1-94DD-4585-B4AF-D0AE85EC4D45}"/>
              </a:ext>
            </a:extLst>
          </p:cNvPr>
          <p:cNvSpPr/>
          <p:nvPr/>
        </p:nvSpPr>
        <p:spPr>
          <a:xfrm>
            <a:off x="292359" y="2407298"/>
            <a:ext cx="139959" cy="445070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2" name="Imagem 11" descr="Padrão do plano de fundo&#10;&#10;Descrição gerada automaticamente">
            <a:extLst>
              <a:ext uri="{FF2B5EF4-FFF2-40B4-BE49-F238E27FC236}">
                <a16:creationId xmlns:a16="http://schemas.microsoft.com/office/drawing/2014/main" id="{89B4FF07-3CE6-4A94-915B-4C2E1302A6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7475" y="3909525"/>
            <a:ext cx="6584699" cy="3704253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6DB1C6D4-FF70-4EA0-8EAB-E0311426EAC7}"/>
              </a:ext>
            </a:extLst>
          </p:cNvPr>
          <p:cNvSpPr txBox="1"/>
          <p:nvPr/>
        </p:nvSpPr>
        <p:spPr>
          <a:xfrm>
            <a:off x="899823" y="380821"/>
            <a:ext cx="18876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/>
              <a:t>.:: Artes utilizadas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08480BA7-FF0E-EDB0-46C6-428F6745B66C}"/>
              </a:ext>
            </a:extLst>
          </p:cNvPr>
          <p:cNvSpPr txBox="1"/>
          <p:nvPr/>
        </p:nvSpPr>
        <p:spPr>
          <a:xfrm>
            <a:off x="1027228" y="5712395"/>
            <a:ext cx="605813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dirty="0"/>
              <a:t>Artes gráficas e virtuais</a:t>
            </a:r>
          </a:p>
          <a:p>
            <a:endParaRPr lang="pt-BR" sz="1200" dirty="0"/>
          </a:p>
          <a:p>
            <a:r>
              <a:rPr lang="pt-BR" sz="1200" dirty="0"/>
              <a:t>Link para averiguação de demais artes</a:t>
            </a:r>
          </a:p>
          <a:p>
            <a:endParaRPr lang="pt-BR" sz="1200" dirty="0"/>
          </a:p>
          <a:p>
            <a:r>
              <a:rPr lang="pt-BR" sz="1200" dirty="0">
                <a:hlinkClick r:id="rId3"/>
              </a:rPr>
              <a:t>https://drive.google.com/drive/folders/1vL__HEPjWqrgZvrvULCCMUQx0Y9COuiz?usp=sharing</a:t>
            </a:r>
            <a:endParaRPr lang="pt-BR" sz="1200" dirty="0"/>
          </a:p>
        </p:txBody>
      </p:sp>
      <p:pic>
        <p:nvPicPr>
          <p:cNvPr id="19" name="Imagem 18" descr="Interface gráfica do usuário, Site, Calendário&#10;&#10;Descrição gerada automaticamente">
            <a:extLst>
              <a:ext uri="{FF2B5EF4-FFF2-40B4-BE49-F238E27FC236}">
                <a16:creationId xmlns:a16="http://schemas.microsoft.com/office/drawing/2014/main" id="{9A562876-88E9-B2EA-F5AF-606D1EB075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228" y="1472714"/>
            <a:ext cx="3425834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Imagem 20" descr="Linha do tempo&#10;&#10;Descrição gerada automaticamente">
            <a:extLst>
              <a:ext uri="{FF2B5EF4-FFF2-40B4-BE49-F238E27FC236}">
                <a16:creationId xmlns:a16="http://schemas.microsoft.com/office/drawing/2014/main" id="{4A7AF3A2-2EDD-6516-7C7D-0B78AA9272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7972" y="261257"/>
            <a:ext cx="6224751" cy="41482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281491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054922D5-1F14-4ACD-99BF-22BAC3453A8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3EA36DD3-2B99-46F6-846B-0C0B1EB340CC}"/>
              </a:ext>
            </a:extLst>
          </p:cNvPr>
          <p:cNvSpPr/>
          <p:nvPr/>
        </p:nvSpPr>
        <p:spPr>
          <a:xfrm>
            <a:off x="0" y="0"/>
            <a:ext cx="139959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E132E2C1-94DD-4585-B4AF-D0AE85EC4D45}"/>
              </a:ext>
            </a:extLst>
          </p:cNvPr>
          <p:cNvSpPr/>
          <p:nvPr/>
        </p:nvSpPr>
        <p:spPr>
          <a:xfrm>
            <a:off x="292359" y="2407298"/>
            <a:ext cx="139959" cy="445070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2" name="Imagem 11" descr="Padrão do plano de fundo&#10;&#10;Descrição gerada automaticamente">
            <a:extLst>
              <a:ext uri="{FF2B5EF4-FFF2-40B4-BE49-F238E27FC236}">
                <a16:creationId xmlns:a16="http://schemas.microsoft.com/office/drawing/2014/main" id="{89B4FF07-3CE6-4A94-915B-4C2E1302A6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4204" y="4413984"/>
            <a:ext cx="5687970" cy="3199794"/>
          </a:xfrm>
          <a:prstGeom prst="rect">
            <a:avLst/>
          </a:prstGeom>
        </p:spPr>
      </p:pic>
      <p:sp>
        <p:nvSpPr>
          <p:cNvPr id="17" name="CaixaDeTexto 16">
            <a:extLst>
              <a:ext uri="{FF2B5EF4-FFF2-40B4-BE49-F238E27FC236}">
                <a16:creationId xmlns:a16="http://schemas.microsoft.com/office/drawing/2014/main" id="{D67E1A91-8B6C-4E6F-B38A-87AE22F36FF5}"/>
              </a:ext>
            </a:extLst>
          </p:cNvPr>
          <p:cNvSpPr txBox="1"/>
          <p:nvPr/>
        </p:nvSpPr>
        <p:spPr>
          <a:xfrm>
            <a:off x="328643" y="334168"/>
            <a:ext cx="34476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b="1" dirty="0"/>
              <a:t>.:: Valorizamos o seu investimento</a:t>
            </a:r>
          </a:p>
        </p:txBody>
      </p:sp>
      <p:pic>
        <p:nvPicPr>
          <p:cNvPr id="3" name="Imagem 2" descr="Caminhão de lixo&#10;&#10;Descrição gerada automaticamente com confiança média">
            <a:extLst>
              <a:ext uri="{FF2B5EF4-FFF2-40B4-BE49-F238E27FC236}">
                <a16:creationId xmlns:a16="http://schemas.microsoft.com/office/drawing/2014/main" id="{B3D0ADA1-C7C1-4075-3C75-F4DCEB14240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047"/>
          <a:stretch/>
        </p:blipFill>
        <p:spPr>
          <a:xfrm>
            <a:off x="5772624" y="3780749"/>
            <a:ext cx="2308244" cy="29951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Imagem 8" descr="Caminhão estacionado na grama&#10;&#10;Descrição gerada automaticamente">
            <a:extLst>
              <a:ext uri="{FF2B5EF4-FFF2-40B4-BE49-F238E27FC236}">
                <a16:creationId xmlns:a16="http://schemas.microsoft.com/office/drawing/2014/main" id="{566A5375-1BF5-B966-06F3-D84174FD6E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5415" y="703500"/>
            <a:ext cx="5324670" cy="29951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Imagem 17" descr="Pessoas em pé em frente a carro&#10;&#10;Descrição gerada automaticamente">
            <a:extLst>
              <a:ext uri="{FF2B5EF4-FFF2-40B4-BE49-F238E27FC236}">
                <a16:creationId xmlns:a16="http://schemas.microsoft.com/office/drawing/2014/main" id="{E50A8CCF-6BE5-8C75-02CD-26AD0B0B8F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9895" y="901973"/>
            <a:ext cx="2308245" cy="30840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Imagem 19" descr="Pessoas andando na calçada ao lado de placa&#10;&#10;Descrição gerada automaticamente com confiança média">
            <a:extLst>
              <a:ext uri="{FF2B5EF4-FFF2-40B4-BE49-F238E27FC236}">
                <a16:creationId xmlns:a16="http://schemas.microsoft.com/office/drawing/2014/main" id="{0F55FEDA-E69A-26BD-1747-B6146F8D8B7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659" y="4562772"/>
            <a:ext cx="3934408" cy="22131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Imagem 21" descr="Uma imagem contendo colorido, coberto, muitos, mesa&#10;&#10;Descrição gerada automaticamente">
            <a:extLst>
              <a:ext uri="{FF2B5EF4-FFF2-40B4-BE49-F238E27FC236}">
                <a16:creationId xmlns:a16="http://schemas.microsoft.com/office/drawing/2014/main" id="{5D0C9BE9-4A4B-C8D5-956C-AA68197DFE8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664" y="1033239"/>
            <a:ext cx="2399846" cy="319979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980251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054922D5-1F14-4ACD-99BF-22BAC3453A8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3EA36DD3-2B99-46F6-846B-0C0B1EB340CC}"/>
              </a:ext>
            </a:extLst>
          </p:cNvPr>
          <p:cNvSpPr/>
          <p:nvPr/>
        </p:nvSpPr>
        <p:spPr>
          <a:xfrm>
            <a:off x="0" y="0"/>
            <a:ext cx="139959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E132E2C1-94DD-4585-B4AF-D0AE85EC4D45}"/>
              </a:ext>
            </a:extLst>
          </p:cNvPr>
          <p:cNvSpPr/>
          <p:nvPr/>
        </p:nvSpPr>
        <p:spPr>
          <a:xfrm>
            <a:off x="292359" y="2407298"/>
            <a:ext cx="139959" cy="445070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2" name="Imagem 11" descr="Padrão do plano de fundo&#10;&#10;Descrição gerada automaticamente">
            <a:extLst>
              <a:ext uri="{FF2B5EF4-FFF2-40B4-BE49-F238E27FC236}">
                <a16:creationId xmlns:a16="http://schemas.microsoft.com/office/drawing/2014/main" id="{89B4FF07-3CE6-4A94-915B-4C2E1302A6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4204" y="4413984"/>
            <a:ext cx="5687970" cy="3199794"/>
          </a:xfrm>
          <a:prstGeom prst="rect">
            <a:avLst/>
          </a:prstGeom>
        </p:spPr>
      </p:pic>
      <p:sp>
        <p:nvSpPr>
          <p:cNvPr id="17" name="CaixaDeTexto 16">
            <a:extLst>
              <a:ext uri="{FF2B5EF4-FFF2-40B4-BE49-F238E27FC236}">
                <a16:creationId xmlns:a16="http://schemas.microsoft.com/office/drawing/2014/main" id="{D67E1A91-8B6C-4E6F-B38A-87AE22F36FF5}"/>
              </a:ext>
            </a:extLst>
          </p:cNvPr>
          <p:cNvSpPr txBox="1"/>
          <p:nvPr/>
        </p:nvSpPr>
        <p:spPr>
          <a:xfrm>
            <a:off x="1272558" y="369756"/>
            <a:ext cx="25705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b="1" dirty="0"/>
              <a:t>.:: Fotos gerais do evento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31D44CEB-DD5A-E9D9-4DD1-CC645692CE39}"/>
              </a:ext>
            </a:extLst>
          </p:cNvPr>
          <p:cNvSpPr txBox="1"/>
          <p:nvPr/>
        </p:nvSpPr>
        <p:spPr>
          <a:xfrm>
            <a:off x="1718391" y="2602467"/>
            <a:ext cx="875521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dirty="0"/>
              <a:t>Acesse o link abaixo</a:t>
            </a:r>
          </a:p>
          <a:p>
            <a:pPr algn="ctr"/>
            <a:endParaRPr lang="pt-BR" dirty="0"/>
          </a:p>
          <a:p>
            <a:pPr algn="ctr"/>
            <a:r>
              <a:rPr lang="pt-BR" dirty="0">
                <a:hlinkClick r:id="rId3"/>
              </a:rPr>
              <a:t>https://drive.google.com/drive/folders/1Poghh8ZfuEndRlLTS_4DXkuiEO-ZkhCs?usp=sharing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2805285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054922D5-1F14-4ACD-99BF-22BAC3453A8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3EA36DD3-2B99-46F6-846B-0C0B1EB340CC}"/>
              </a:ext>
            </a:extLst>
          </p:cNvPr>
          <p:cNvSpPr/>
          <p:nvPr/>
        </p:nvSpPr>
        <p:spPr>
          <a:xfrm>
            <a:off x="0" y="0"/>
            <a:ext cx="139959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E132E2C1-94DD-4585-B4AF-D0AE85EC4D45}"/>
              </a:ext>
            </a:extLst>
          </p:cNvPr>
          <p:cNvSpPr/>
          <p:nvPr/>
        </p:nvSpPr>
        <p:spPr>
          <a:xfrm>
            <a:off x="292359" y="2407298"/>
            <a:ext cx="139959" cy="445070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2" name="Imagem 11" descr="Padrão do plano de fundo&#10;&#10;Descrição gerada automaticamente">
            <a:extLst>
              <a:ext uri="{FF2B5EF4-FFF2-40B4-BE49-F238E27FC236}">
                <a16:creationId xmlns:a16="http://schemas.microsoft.com/office/drawing/2014/main" id="{89B4FF07-3CE6-4A94-915B-4C2E1302A6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4602" y="2080726"/>
            <a:ext cx="6584699" cy="3704253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3C319BEF-19FA-40BA-83E1-411B60A70ED7}"/>
              </a:ext>
            </a:extLst>
          </p:cNvPr>
          <p:cNvSpPr txBox="1"/>
          <p:nvPr/>
        </p:nvSpPr>
        <p:spPr>
          <a:xfrm>
            <a:off x="4523166" y="2278614"/>
            <a:ext cx="289374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000" b="1" dirty="0"/>
              <a:t>#VEMPRABRASIL</a:t>
            </a:r>
          </a:p>
        </p:txBody>
      </p:sp>
      <p:pic>
        <p:nvPicPr>
          <p:cNvPr id="11" name="Imagem 10" descr="Ícone&#10;&#10;Descrição gerada automaticamente com confiança baixa">
            <a:extLst>
              <a:ext uri="{FF2B5EF4-FFF2-40B4-BE49-F238E27FC236}">
                <a16:creationId xmlns:a16="http://schemas.microsoft.com/office/drawing/2014/main" id="{C4E5B20F-5285-42EE-AC29-97D7BB1B59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2831" y="5509976"/>
            <a:ext cx="3376417" cy="651589"/>
          </a:xfrm>
          <a:prstGeom prst="rect">
            <a:avLst/>
          </a:prstGeom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C7212AAD-7025-491B-88B9-121AB0398867}"/>
              </a:ext>
            </a:extLst>
          </p:cNvPr>
          <p:cNvSpPr txBox="1"/>
          <p:nvPr/>
        </p:nvSpPr>
        <p:spPr>
          <a:xfrm>
            <a:off x="7976870" y="6161565"/>
            <a:ext cx="40083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dirty="0"/>
              <a:t>Acesse e conheça a gente </a:t>
            </a:r>
          </a:p>
          <a:p>
            <a:pPr algn="ctr"/>
            <a:r>
              <a:rPr lang="pt-BR" dirty="0"/>
              <a:t>www.experienciaentretenimento.com.br</a:t>
            </a:r>
          </a:p>
        </p:txBody>
      </p:sp>
    </p:spTree>
    <p:extLst>
      <p:ext uri="{BB962C8B-B14F-4D97-AF65-F5344CB8AC3E}">
        <p14:creationId xmlns:p14="http://schemas.microsoft.com/office/powerpoint/2010/main" val="13765209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054922D5-1F14-4ACD-99BF-22BAC3453A8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3EA36DD3-2B99-46F6-846B-0C0B1EB340CC}"/>
              </a:ext>
            </a:extLst>
          </p:cNvPr>
          <p:cNvSpPr/>
          <p:nvPr/>
        </p:nvSpPr>
        <p:spPr>
          <a:xfrm>
            <a:off x="0" y="0"/>
            <a:ext cx="139959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E132E2C1-94DD-4585-B4AF-D0AE85EC4D45}"/>
              </a:ext>
            </a:extLst>
          </p:cNvPr>
          <p:cNvSpPr/>
          <p:nvPr/>
        </p:nvSpPr>
        <p:spPr>
          <a:xfrm>
            <a:off x="292359" y="2407298"/>
            <a:ext cx="139959" cy="445070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2" name="Imagem 11" descr="Padrão do plano de fundo&#10;&#10;Descrição gerada automaticamente">
            <a:extLst>
              <a:ext uri="{FF2B5EF4-FFF2-40B4-BE49-F238E27FC236}">
                <a16:creationId xmlns:a16="http://schemas.microsoft.com/office/drawing/2014/main" id="{89B4FF07-3CE6-4A94-915B-4C2E1302A6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7475" y="3909525"/>
            <a:ext cx="6584699" cy="3704253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139DE7D9-E560-45D5-8267-5FBEDF3533B7}"/>
              </a:ext>
            </a:extLst>
          </p:cNvPr>
          <p:cNvSpPr/>
          <p:nvPr/>
        </p:nvSpPr>
        <p:spPr>
          <a:xfrm>
            <a:off x="821094" y="522514"/>
            <a:ext cx="6726381" cy="49545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just"/>
            <a:r>
              <a:rPr lang="pt-BR" sz="1400" b="1" dirty="0">
                <a:solidFill>
                  <a:schemeClr val="tx1"/>
                </a:solidFill>
                <a:latin typeface="Sabon Next LT" panose="02000500000000000000" pitchFamily="2" charset="0"/>
                <a:cs typeface="Sabon Next LT" panose="02000500000000000000" pitchFamily="2" charset="0"/>
              </a:rPr>
              <a:t>.:: Atrações</a:t>
            </a:r>
            <a:endParaRPr lang="pt-BR" sz="1200" dirty="0">
              <a:solidFill>
                <a:schemeClr val="tx1"/>
              </a:solidFill>
              <a:latin typeface="Sabon Next LT" panose="02000500000000000000" pitchFamily="2" charset="0"/>
              <a:cs typeface="Sabon Next LT" panose="02000500000000000000" pitchFamily="2" charset="0"/>
            </a:endParaRPr>
          </a:p>
          <a:p>
            <a:pPr algn="just"/>
            <a:endParaRPr lang="pt-BR" sz="1200" dirty="0">
              <a:solidFill>
                <a:schemeClr val="tx1"/>
              </a:solidFill>
              <a:latin typeface="Sabon Next LT" panose="02000500000000000000" pitchFamily="2" charset="0"/>
              <a:cs typeface="Sabon Next LT" panose="02000500000000000000" pitchFamily="2" charset="0"/>
            </a:endParaRPr>
          </a:p>
          <a:p>
            <a:pPr algn="just"/>
            <a:endParaRPr lang="pt-BR" sz="1200" dirty="0">
              <a:solidFill>
                <a:schemeClr val="tx1"/>
              </a:solidFill>
              <a:effectLst/>
              <a:latin typeface="Sabon Next LT" panose="02000500000000000000" pitchFamily="2" charset="0"/>
              <a:ea typeface="Calibri" panose="020F0502020204030204" pitchFamily="34" charset="0"/>
              <a:cs typeface="Sabon Next LT" panose="02000500000000000000" pitchFamily="2" charset="0"/>
            </a:endParaRPr>
          </a:p>
          <a:p>
            <a:pPr algn="just"/>
            <a:endParaRPr lang="pt-BR" sz="1200" b="1" dirty="0">
              <a:solidFill>
                <a:schemeClr val="tx1"/>
              </a:solidFill>
              <a:latin typeface="Sabon Next LT" panose="02000500000000000000" pitchFamily="2" charset="0"/>
              <a:cs typeface="Sabon Next LT" panose="02000500000000000000" pitchFamily="2" charset="0"/>
            </a:endParaRPr>
          </a:p>
          <a:p>
            <a:pPr algn="just"/>
            <a:endParaRPr lang="pt-BR" sz="1200" dirty="0">
              <a:solidFill>
                <a:schemeClr val="tx1"/>
              </a:solidFill>
              <a:latin typeface="Sabon Next LT" panose="02000500000000000000" pitchFamily="2" charset="0"/>
              <a:cs typeface="Sabon Next LT" panose="02000500000000000000" pitchFamily="2" charset="0"/>
            </a:endParaRPr>
          </a:p>
          <a:p>
            <a:pPr algn="just"/>
            <a:endParaRPr lang="pt-BR" sz="1200" dirty="0">
              <a:solidFill>
                <a:schemeClr val="tx1"/>
              </a:solidFill>
              <a:latin typeface="Sabon Next LT" panose="02000500000000000000" pitchFamily="2" charset="0"/>
              <a:cs typeface="Sabon Next LT" panose="02000500000000000000" pitchFamily="2" charset="0"/>
            </a:endParaRPr>
          </a:p>
          <a:p>
            <a:pPr algn="just"/>
            <a:endParaRPr lang="pt-BR" sz="1200" dirty="0">
              <a:solidFill>
                <a:schemeClr val="tx1"/>
              </a:solidFill>
              <a:latin typeface="Sabon Next LT" panose="02000500000000000000" pitchFamily="2" charset="0"/>
              <a:cs typeface="Sabon Next LT" panose="02000500000000000000" pitchFamily="2" charset="0"/>
            </a:endParaRPr>
          </a:p>
        </p:txBody>
      </p:sp>
      <p:pic>
        <p:nvPicPr>
          <p:cNvPr id="7" name="Imagem 6" descr="Linha do tempo&#10;&#10;Descrição gerada automaticamente">
            <a:extLst>
              <a:ext uri="{FF2B5EF4-FFF2-40B4-BE49-F238E27FC236}">
                <a16:creationId xmlns:a16="http://schemas.microsoft.com/office/drawing/2014/main" id="{5FE8585E-13A0-BEFB-B80E-697B18CDF3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980" y="1091681"/>
            <a:ext cx="6146609" cy="4096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8860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054922D5-1F14-4ACD-99BF-22BAC3453A8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3EA36DD3-2B99-46F6-846B-0C0B1EB340CC}"/>
              </a:ext>
            </a:extLst>
          </p:cNvPr>
          <p:cNvSpPr/>
          <p:nvPr/>
        </p:nvSpPr>
        <p:spPr>
          <a:xfrm>
            <a:off x="0" y="0"/>
            <a:ext cx="139959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E132E2C1-94DD-4585-B4AF-D0AE85EC4D45}"/>
              </a:ext>
            </a:extLst>
          </p:cNvPr>
          <p:cNvSpPr/>
          <p:nvPr/>
        </p:nvSpPr>
        <p:spPr>
          <a:xfrm>
            <a:off x="292359" y="2407298"/>
            <a:ext cx="139959" cy="445070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2" name="Imagem 11" descr="Padrão do plano de fundo&#10;&#10;Descrição gerada automaticamente">
            <a:extLst>
              <a:ext uri="{FF2B5EF4-FFF2-40B4-BE49-F238E27FC236}">
                <a16:creationId xmlns:a16="http://schemas.microsoft.com/office/drawing/2014/main" id="{89B4FF07-3CE6-4A94-915B-4C2E1302A6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7475" y="3909525"/>
            <a:ext cx="6584699" cy="3704253"/>
          </a:xfrm>
          <a:prstGeom prst="rect">
            <a:avLst/>
          </a:prstGeom>
        </p:spPr>
      </p:pic>
      <p:pic>
        <p:nvPicPr>
          <p:cNvPr id="8" name="Imagem 7" descr="Rua com carros e prédios ao fundo&#10;&#10;Descrição gerada automaticamente com confiança média">
            <a:extLst>
              <a:ext uri="{FF2B5EF4-FFF2-40B4-BE49-F238E27FC236}">
                <a16:creationId xmlns:a16="http://schemas.microsoft.com/office/drawing/2014/main" id="{E7ACB761-F2D7-1FB5-44E7-E78242CA40C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89" b="24626"/>
          <a:stretch/>
        </p:blipFill>
        <p:spPr>
          <a:xfrm>
            <a:off x="4504567" y="2511711"/>
            <a:ext cx="2922600" cy="406468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3755B6B3-D7A5-8AD4-251A-F6309122A41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362" t="5850" r="34549" b="14232"/>
          <a:stretch/>
        </p:blipFill>
        <p:spPr>
          <a:xfrm>
            <a:off x="1329707" y="2563720"/>
            <a:ext cx="2739239" cy="396084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id="{B114DFE8-75C5-787A-F556-24FFFB387B4F}"/>
              </a:ext>
            </a:extLst>
          </p:cNvPr>
          <p:cNvSpPr txBox="1"/>
          <p:nvPr/>
        </p:nvSpPr>
        <p:spPr>
          <a:xfrm>
            <a:off x="616899" y="291293"/>
            <a:ext cx="593502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Mídia</a:t>
            </a:r>
          </a:p>
          <a:p>
            <a:endParaRPr lang="pt-BR" dirty="0"/>
          </a:p>
          <a:p>
            <a:r>
              <a:rPr lang="pt-BR" sz="1200" dirty="0"/>
              <a:t>Carro de Som</a:t>
            </a:r>
          </a:p>
          <a:p>
            <a:r>
              <a:rPr lang="pt-BR" sz="1200" dirty="0"/>
              <a:t>16 horas</a:t>
            </a:r>
          </a:p>
          <a:p>
            <a:r>
              <a:rPr lang="pt-BR" sz="1200" dirty="0"/>
              <a:t>Dias de exibição 5,6 e 7 de maio</a:t>
            </a:r>
          </a:p>
          <a:p>
            <a:endParaRPr lang="pt-BR" sz="1200" dirty="0"/>
          </a:p>
          <a:p>
            <a:r>
              <a:rPr lang="pt-BR" sz="1200" dirty="0"/>
              <a:t>Link para averiguação</a:t>
            </a:r>
          </a:p>
          <a:p>
            <a:endParaRPr lang="pt-BR" sz="1200" dirty="0"/>
          </a:p>
          <a:p>
            <a:r>
              <a:rPr lang="pt-BR" sz="1200" dirty="0">
                <a:hlinkClick r:id="rId5"/>
              </a:rPr>
              <a:t>https://drive.google.com/drive/folders/1Xun_V9x4BHbz-WPSD0ftLTlBUoGjJf8B?usp=sharing</a:t>
            </a:r>
            <a:endParaRPr lang="pt-BR" sz="1200" dirty="0"/>
          </a:p>
        </p:txBody>
      </p:sp>
    </p:spTree>
    <p:extLst>
      <p:ext uri="{BB962C8B-B14F-4D97-AF65-F5344CB8AC3E}">
        <p14:creationId xmlns:p14="http://schemas.microsoft.com/office/powerpoint/2010/main" val="37112887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054922D5-1F14-4ACD-99BF-22BAC3453A8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3EA36DD3-2B99-46F6-846B-0C0B1EB340CC}"/>
              </a:ext>
            </a:extLst>
          </p:cNvPr>
          <p:cNvSpPr/>
          <p:nvPr/>
        </p:nvSpPr>
        <p:spPr>
          <a:xfrm>
            <a:off x="0" y="0"/>
            <a:ext cx="139959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E132E2C1-94DD-4585-B4AF-D0AE85EC4D45}"/>
              </a:ext>
            </a:extLst>
          </p:cNvPr>
          <p:cNvSpPr/>
          <p:nvPr/>
        </p:nvSpPr>
        <p:spPr>
          <a:xfrm>
            <a:off x="292359" y="2407298"/>
            <a:ext cx="139959" cy="445070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2" name="Imagem 11" descr="Padrão do plano de fundo&#10;&#10;Descrição gerada automaticamente">
            <a:extLst>
              <a:ext uri="{FF2B5EF4-FFF2-40B4-BE49-F238E27FC236}">
                <a16:creationId xmlns:a16="http://schemas.microsoft.com/office/drawing/2014/main" id="{89B4FF07-3CE6-4A94-915B-4C2E1302A6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7475" y="3909525"/>
            <a:ext cx="6584699" cy="3704253"/>
          </a:xfrm>
          <a:prstGeom prst="rect">
            <a:avLst/>
          </a:prstGeom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id="{B114DFE8-75C5-787A-F556-24FFFB387B4F}"/>
              </a:ext>
            </a:extLst>
          </p:cNvPr>
          <p:cNvSpPr txBox="1"/>
          <p:nvPr/>
        </p:nvSpPr>
        <p:spPr>
          <a:xfrm>
            <a:off x="616899" y="291293"/>
            <a:ext cx="613488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Mídia</a:t>
            </a:r>
          </a:p>
          <a:p>
            <a:endParaRPr lang="pt-BR" dirty="0"/>
          </a:p>
          <a:p>
            <a:r>
              <a:rPr lang="pt-BR" sz="1200" dirty="0"/>
              <a:t>Mídia Radiofônica</a:t>
            </a:r>
          </a:p>
          <a:p>
            <a:r>
              <a:rPr lang="pt-BR" sz="1200" dirty="0"/>
              <a:t>BAND FM – 100,5 </a:t>
            </a:r>
          </a:p>
          <a:p>
            <a:r>
              <a:rPr lang="pt-BR" sz="1200" dirty="0"/>
              <a:t>Período de exibição: 30/4 a 7/5</a:t>
            </a:r>
          </a:p>
          <a:p>
            <a:r>
              <a:rPr lang="pt-BR" sz="1200" dirty="0"/>
              <a:t>Inserções diárias: 30</a:t>
            </a:r>
          </a:p>
          <a:p>
            <a:endParaRPr lang="pt-BR" sz="1200" dirty="0"/>
          </a:p>
          <a:p>
            <a:r>
              <a:rPr lang="pt-BR" sz="1200" dirty="0">
                <a:hlinkClick r:id="rId3"/>
              </a:rPr>
              <a:t>https://drive.google.com/drive/folders/1cGrwrqQFKQwk780MxYidymQdYiAQK4Ri?usp=sharing</a:t>
            </a:r>
            <a:endParaRPr lang="pt-BR" sz="1200" dirty="0"/>
          </a:p>
        </p:txBody>
      </p:sp>
      <p:pic>
        <p:nvPicPr>
          <p:cNvPr id="3" name="Imagem 2" descr="Máquina de fotografia&#10;&#10;Descrição gerada automaticamente com confiança média">
            <a:extLst>
              <a:ext uri="{FF2B5EF4-FFF2-40B4-BE49-F238E27FC236}">
                <a16:creationId xmlns:a16="http://schemas.microsoft.com/office/drawing/2014/main" id="{495483DC-2C4A-A68F-8FFC-4CA242CACA5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11" b="14965"/>
          <a:stretch/>
        </p:blipFill>
        <p:spPr>
          <a:xfrm>
            <a:off x="1968759" y="2211204"/>
            <a:ext cx="2591189" cy="4481210"/>
          </a:xfrm>
          <a:prstGeom prst="rect">
            <a:avLst/>
          </a:prstGeom>
        </p:spPr>
      </p:pic>
      <p:pic>
        <p:nvPicPr>
          <p:cNvPr id="9" name="Imagem 8" descr="Imagem de vídeo game&#10;&#10;Descrição gerada automaticamente com confiança baixa">
            <a:extLst>
              <a:ext uri="{FF2B5EF4-FFF2-40B4-BE49-F238E27FC236}">
                <a16:creationId xmlns:a16="http://schemas.microsoft.com/office/drawing/2014/main" id="{E45B0B98-1DB6-A54D-33F8-FBC09E5CBA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3320" y="3777763"/>
            <a:ext cx="1911796" cy="1034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1944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054922D5-1F14-4ACD-99BF-22BAC3453A8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3EA36DD3-2B99-46F6-846B-0C0B1EB340CC}"/>
              </a:ext>
            </a:extLst>
          </p:cNvPr>
          <p:cNvSpPr/>
          <p:nvPr/>
        </p:nvSpPr>
        <p:spPr>
          <a:xfrm>
            <a:off x="0" y="0"/>
            <a:ext cx="139959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E132E2C1-94DD-4585-B4AF-D0AE85EC4D45}"/>
              </a:ext>
            </a:extLst>
          </p:cNvPr>
          <p:cNvSpPr/>
          <p:nvPr/>
        </p:nvSpPr>
        <p:spPr>
          <a:xfrm>
            <a:off x="292359" y="2407298"/>
            <a:ext cx="139959" cy="445070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2" name="Imagem 11" descr="Padrão do plano de fundo&#10;&#10;Descrição gerada automaticamente">
            <a:extLst>
              <a:ext uri="{FF2B5EF4-FFF2-40B4-BE49-F238E27FC236}">
                <a16:creationId xmlns:a16="http://schemas.microsoft.com/office/drawing/2014/main" id="{89B4FF07-3CE6-4A94-915B-4C2E1302A6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7475" y="3909525"/>
            <a:ext cx="6584699" cy="3704253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B88A1926-F6E2-66F4-BFA0-F7FDD0E65C7E}"/>
              </a:ext>
            </a:extLst>
          </p:cNvPr>
          <p:cNvSpPr txBox="1"/>
          <p:nvPr/>
        </p:nvSpPr>
        <p:spPr>
          <a:xfrm>
            <a:off x="616899" y="291293"/>
            <a:ext cx="5886227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Mídia</a:t>
            </a:r>
          </a:p>
          <a:p>
            <a:endParaRPr lang="pt-BR" dirty="0"/>
          </a:p>
          <a:p>
            <a:r>
              <a:rPr lang="pt-BR" sz="1200" dirty="0" err="1"/>
              <a:t>Frontlight</a:t>
            </a:r>
            <a:endParaRPr lang="pt-BR" sz="1200" dirty="0"/>
          </a:p>
          <a:p>
            <a:r>
              <a:rPr lang="pt-BR" sz="1200" dirty="0"/>
              <a:t>2 unidades</a:t>
            </a:r>
          </a:p>
          <a:p>
            <a:r>
              <a:rPr lang="pt-BR" sz="1200" dirty="0"/>
              <a:t>Locais de exibição</a:t>
            </a:r>
          </a:p>
          <a:p>
            <a:r>
              <a:rPr lang="pt-BR" sz="1200" dirty="0"/>
              <a:t>Casa </a:t>
            </a:r>
            <a:r>
              <a:rPr lang="pt-BR" sz="1200" dirty="0" err="1"/>
              <a:t>Ajita</a:t>
            </a:r>
            <a:r>
              <a:rPr lang="pt-BR" sz="1200" dirty="0"/>
              <a:t> e Hotel Foz do Iguaçu</a:t>
            </a:r>
          </a:p>
          <a:p>
            <a:endParaRPr lang="pt-BR" sz="1200" dirty="0"/>
          </a:p>
          <a:p>
            <a:r>
              <a:rPr lang="pt-BR" sz="1200" dirty="0"/>
              <a:t>Link para averiguação</a:t>
            </a:r>
          </a:p>
          <a:p>
            <a:endParaRPr lang="pt-BR" sz="1200" dirty="0"/>
          </a:p>
          <a:p>
            <a:r>
              <a:rPr lang="pt-BR" sz="1200" dirty="0">
                <a:hlinkClick r:id="rId3"/>
              </a:rPr>
              <a:t>https://drive.google.com/drive/folders/1Poghh8ZfuEndRlLTS_4DXkuiEO-ZkhCs?usp=sharing</a:t>
            </a:r>
            <a:endParaRPr lang="pt-BR" sz="1200" dirty="0"/>
          </a:p>
        </p:txBody>
      </p:sp>
      <p:pic>
        <p:nvPicPr>
          <p:cNvPr id="9" name="Imagem 8" descr="Uma imagem contendo edifício, calçada, comida, mesa&#10;&#10;Descrição gerada automaticamente">
            <a:extLst>
              <a:ext uri="{FF2B5EF4-FFF2-40B4-BE49-F238E27FC236}">
                <a16:creationId xmlns:a16="http://schemas.microsoft.com/office/drawing/2014/main" id="{F03681A5-8882-FA46-75E1-916C35FCCA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9069" y="2706244"/>
            <a:ext cx="2070943" cy="36834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Imagem 14" descr="Calendário&#10;&#10;Descrição gerada automaticamente">
            <a:extLst>
              <a:ext uri="{FF2B5EF4-FFF2-40B4-BE49-F238E27FC236}">
                <a16:creationId xmlns:a16="http://schemas.microsoft.com/office/drawing/2014/main" id="{D9F65E90-31F0-9296-A6B1-D86117F950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5845" y="2606668"/>
            <a:ext cx="2182911" cy="3882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758959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054922D5-1F14-4ACD-99BF-22BAC3453A8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3EA36DD3-2B99-46F6-846B-0C0B1EB340CC}"/>
              </a:ext>
            </a:extLst>
          </p:cNvPr>
          <p:cNvSpPr/>
          <p:nvPr/>
        </p:nvSpPr>
        <p:spPr>
          <a:xfrm>
            <a:off x="0" y="0"/>
            <a:ext cx="139959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E132E2C1-94DD-4585-B4AF-D0AE85EC4D45}"/>
              </a:ext>
            </a:extLst>
          </p:cNvPr>
          <p:cNvSpPr/>
          <p:nvPr/>
        </p:nvSpPr>
        <p:spPr>
          <a:xfrm>
            <a:off x="292359" y="2407298"/>
            <a:ext cx="139959" cy="445070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2" name="Imagem 11" descr="Padrão do plano de fundo&#10;&#10;Descrição gerada automaticamente">
            <a:extLst>
              <a:ext uri="{FF2B5EF4-FFF2-40B4-BE49-F238E27FC236}">
                <a16:creationId xmlns:a16="http://schemas.microsoft.com/office/drawing/2014/main" id="{89B4FF07-3CE6-4A94-915B-4C2E1302A6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7475" y="3909525"/>
            <a:ext cx="6584699" cy="3704253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26618BF1-F8EF-C11A-1E00-1B885DCEB26B}"/>
              </a:ext>
            </a:extLst>
          </p:cNvPr>
          <p:cNvSpPr txBox="1"/>
          <p:nvPr/>
        </p:nvSpPr>
        <p:spPr>
          <a:xfrm>
            <a:off x="616899" y="291293"/>
            <a:ext cx="5886227" cy="19851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Mídia</a:t>
            </a:r>
          </a:p>
          <a:p>
            <a:endParaRPr lang="pt-BR" sz="900" dirty="0"/>
          </a:p>
          <a:p>
            <a:r>
              <a:rPr lang="pt-BR" sz="1200" dirty="0"/>
              <a:t>Anúncio em jornal</a:t>
            </a:r>
          </a:p>
          <a:p>
            <a:r>
              <a:rPr lang="pt-BR" sz="1200" dirty="0"/>
              <a:t>Meia Página</a:t>
            </a:r>
          </a:p>
          <a:p>
            <a:r>
              <a:rPr lang="pt-BR" sz="1200" dirty="0"/>
              <a:t>Veículo: G DIA</a:t>
            </a:r>
          </a:p>
          <a:p>
            <a:r>
              <a:rPr lang="pt-BR" sz="1200" dirty="0"/>
              <a:t>Data de exibição: 6 de maio</a:t>
            </a:r>
          </a:p>
          <a:p>
            <a:endParaRPr lang="pt-BR" sz="1200" dirty="0"/>
          </a:p>
          <a:p>
            <a:r>
              <a:rPr lang="pt-BR" sz="1200" dirty="0"/>
              <a:t>Link para averiguação</a:t>
            </a:r>
          </a:p>
          <a:p>
            <a:endParaRPr lang="pt-BR" sz="1200" dirty="0"/>
          </a:p>
          <a:p>
            <a:r>
              <a:rPr lang="pt-BR" sz="1200" dirty="0">
                <a:hlinkClick r:id="rId3"/>
              </a:rPr>
              <a:t>https://drive.google.com/drive/folders/1NcWoZl4dkjzDDTyLx7leRoYbBiFRZssV?usp=sharing</a:t>
            </a:r>
            <a:endParaRPr lang="pt-BR" sz="1200" dirty="0"/>
          </a:p>
        </p:txBody>
      </p:sp>
      <p:pic>
        <p:nvPicPr>
          <p:cNvPr id="15" name="Imagem 14" descr="Linha do tempo&#10;&#10;Descrição gerada automaticamente">
            <a:extLst>
              <a:ext uri="{FF2B5EF4-FFF2-40B4-BE49-F238E27FC236}">
                <a16:creationId xmlns:a16="http://schemas.microsoft.com/office/drawing/2014/main" id="{3742128E-A02E-78A8-727D-763A06E03B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855" y="2469540"/>
            <a:ext cx="3162261" cy="419537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5121434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054922D5-1F14-4ACD-99BF-22BAC3453A8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3EA36DD3-2B99-46F6-846B-0C0B1EB340CC}"/>
              </a:ext>
            </a:extLst>
          </p:cNvPr>
          <p:cNvSpPr/>
          <p:nvPr/>
        </p:nvSpPr>
        <p:spPr>
          <a:xfrm>
            <a:off x="0" y="0"/>
            <a:ext cx="139959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E132E2C1-94DD-4585-B4AF-D0AE85EC4D45}"/>
              </a:ext>
            </a:extLst>
          </p:cNvPr>
          <p:cNvSpPr/>
          <p:nvPr/>
        </p:nvSpPr>
        <p:spPr>
          <a:xfrm>
            <a:off x="292359" y="2407298"/>
            <a:ext cx="139959" cy="445070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2" name="Imagem 11" descr="Padrão do plano de fundo&#10;&#10;Descrição gerada automaticamente">
            <a:extLst>
              <a:ext uri="{FF2B5EF4-FFF2-40B4-BE49-F238E27FC236}">
                <a16:creationId xmlns:a16="http://schemas.microsoft.com/office/drawing/2014/main" id="{89B4FF07-3CE6-4A94-915B-4C2E1302A6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7475" y="3909525"/>
            <a:ext cx="6584699" cy="3704253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26618BF1-F8EF-C11A-1E00-1B885DCEB26B}"/>
              </a:ext>
            </a:extLst>
          </p:cNvPr>
          <p:cNvSpPr txBox="1"/>
          <p:nvPr/>
        </p:nvSpPr>
        <p:spPr>
          <a:xfrm>
            <a:off x="616899" y="291293"/>
            <a:ext cx="5958619" cy="18004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Mídia</a:t>
            </a:r>
          </a:p>
          <a:p>
            <a:endParaRPr lang="pt-BR" sz="900" dirty="0"/>
          </a:p>
          <a:p>
            <a:r>
              <a:rPr lang="pt-BR" sz="1200" dirty="0"/>
              <a:t>Link Patrocinado</a:t>
            </a:r>
          </a:p>
          <a:p>
            <a:r>
              <a:rPr lang="pt-BR" sz="1200" dirty="0"/>
              <a:t>Veículo: Instagram</a:t>
            </a:r>
          </a:p>
          <a:p>
            <a:r>
              <a:rPr lang="pt-BR" sz="1200" dirty="0"/>
              <a:t>Exibição: De 1 a 7 de junho</a:t>
            </a:r>
          </a:p>
          <a:p>
            <a:endParaRPr lang="pt-BR" sz="1200" dirty="0"/>
          </a:p>
          <a:p>
            <a:r>
              <a:rPr lang="pt-BR" sz="1200" dirty="0"/>
              <a:t>Link para averiguação</a:t>
            </a:r>
          </a:p>
          <a:p>
            <a:endParaRPr lang="pt-BR" sz="1200" dirty="0"/>
          </a:p>
          <a:p>
            <a:r>
              <a:rPr lang="pt-BR" sz="1200" dirty="0">
                <a:hlinkClick r:id="rId3"/>
              </a:rPr>
              <a:t>https://drive.google.com/drive/folders/1lKutbOLmr4-WZkgZZIBBszVq-7dpEh5U?usp=sharing</a:t>
            </a:r>
            <a:endParaRPr lang="pt-BR" sz="1200" dirty="0"/>
          </a:p>
        </p:txBody>
      </p:sp>
      <p:pic>
        <p:nvPicPr>
          <p:cNvPr id="7" name="Imagem 6" descr="Interface gráfica do usuário, Aplicativo&#10;&#10;Descrição gerada automaticamente">
            <a:extLst>
              <a:ext uri="{FF2B5EF4-FFF2-40B4-BE49-F238E27FC236}">
                <a16:creationId xmlns:a16="http://schemas.microsoft.com/office/drawing/2014/main" id="{AA5466E6-95BE-BAD9-9428-DEAE457699B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48" b="12492"/>
          <a:stretch/>
        </p:blipFill>
        <p:spPr>
          <a:xfrm>
            <a:off x="1194707" y="2593751"/>
            <a:ext cx="2103665" cy="38922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Imagem 9" descr="Interface gráfica do usuário, Aplicativo&#10;&#10;Descrição gerada automaticamente">
            <a:extLst>
              <a:ext uri="{FF2B5EF4-FFF2-40B4-BE49-F238E27FC236}">
                <a16:creationId xmlns:a16="http://schemas.microsoft.com/office/drawing/2014/main" id="{6C19B090-02F6-C255-AFFE-F2D306D1D06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48" b="12492"/>
          <a:stretch/>
        </p:blipFill>
        <p:spPr>
          <a:xfrm>
            <a:off x="4194355" y="2567591"/>
            <a:ext cx="2117804" cy="39184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473442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054922D5-1F14-4ACD-99BF-22BAC3453A8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3EA36DD3-2B99-46F6-846B-0C0B1EB340CC}"/>
              </a:ext>
            </a:extLst>
          </p:cNvPr>
          <p:cNvSpPr/>
          <p:nvPr/>
        </p:nvSpPr>
        <p:spPr>
          <a:xfrm>
            <a:off x="0" y="0"/>
            <a:ext cx="139959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E132E2C1-94DD-4585-B4AF-D0AE85EC4D45}"/>
              </a:ext>
            </a:extLst>
          </p:cNvPr>
          <p:cNvSpPr/>
          <p:nvPr/>
        </p:nvSpPr>
        <p:spPr>
          <a:xfrm>
            <a:off x="292359" y="2407298"/>
            <a:ext cx="139959" cy="445070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2" name="Imagem 11" descr="Padrão do plano de fundo&#10;&#10;Descrição gerada automaticamente">
            <a:extLst>
              <a:ext uri="{FF2B5EF4-FFF2-40B4-BE49-F238E27FC236}">
                <a16:creationId xmlns:a16="http://schemas.microsoft.com/office/drawing/2014/main" id="{89B4FF07-3CE6-4A94-915B-4C2E1302A6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7475" y="3909525"/>
            <a:ext cx="6584699" cy="3704253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6DB1C6D4-FF70-4EA0-8EAB-E0311426EAC7}"/>
              </a:ext>
            </a:extLst>
          </p:cNvPr>
          <p:cNvSpPr txBox="1"/>
          <p:nvPr/>
        </p:nvSpPr>
        <p:spPr>
          <a:xfrm>
            <a:off x="899823" y="380821"/>
            <a:ext cx="215039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/>
              <a:t>.:: Mídia espontânea</a:t>
            </a:r>
          </a:p>
          <a:p>
            <a:r>
              <a:rPr lang="pt-BR" sz="1200" b="1" dirty="0"/>
              <a:t>- Menção ao patrocinador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97A21807-0CB7-1FC6-5CA0-B8B8099FD6F8}"/>
              </a:ext>
            </a:extLst>
          </p:cNvPr>
          <p:cNvSpPr txBox="1"/>
          <p:nvPr/>
        </p:nvSpPr>
        <p:spPr>
          <a:xfrm>
            <a:off x="7485548" y="2084132"/>
            <a:ext cx="433234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dirty="0"/>
              <a:t>Programa VIP Simone Ortiz</a:t>
            </a:r>
          </a:p>
          <a:p>
            <a:r>
              <a:rPr lang="pt-BR" sz="1200" dirty="0"/>
              <a:t>Rádio BAND FM – 100,5 FM</a:t>
            </a:r>
          </a:p>
          <a:p>
            <a:r>
              <a:rPr lang="pt-BR" sz="1200" dirty="0"/>
              <a:t>Entrevista com a empresária Camille da </a:t>
            </a:r>
            <a:r>
              <a:rPr lang="pt-BR" sz="1200" dirty="0" err="1"/>
              <a:t>Public</a:t>
            </a:r>
            <a:r>
              <a:rPr lang="pt-BR" sz="1200" dirty="0"/>
              <a:t> Store</a:t>
            </a:r>
          </a:p>
          <a:p>
            <a:r>
              <a:rPr lang="pt-BR" sz="1200" dirty="0"/>
              <a:t>Data: 03/05/2022</a:t>
            </a:r>
          </a:p>
          <a:p>
            <a:endParaRPr lang="pt-BR" sz="1200" dirty="0"/>
          </a:p>
          <a:p>
            <a:r>
              <a:rPr lang="pt-BR" sz="1200" dirty="0"/>
              <a:t>Link para averiguação</a:t>
            </a:r>
          </a:p>
          <a:p>
            <a:endParaRPr lang="pt-BR" sz="1200" dirty="0"/>
          </a:p>
          <a:p>
            <a:r>
              <a:rPr lang="pt-BR" sz="1200" dirty="0">
                <a:hlinkClick r:id="rId3"/>
              </a:rPr>
              <a:t>https://www.facebook.com/bandfmfoz/videos/778814476838696</a:t>
            </a:r>
            <a:endParaRPr lang="pt-BR" sz="1200" dirty="0"/>
          </a:p>
          <a:p>
            <a:endParaRPr lang="pt-BR" sz="1200" dirty="0"/>
          </a:p>
          <a:p>
            <a:r>
              <a:rPr lang="pt-BR" sz="1200" dirty="0"/>
              <a:t> </a:t>
            </a:r>
          </a:p>
        </p:txBody>
      </p:sp>
      <p:pic>
        <p:nvPicPr>
          <p:cNvPr id="18" name="Imagem 17" descr="Uma imagem contendo no interior, verde, computador, mesa&#10;&#10;Descrição gerada automaticamente">
            <a:extLst>
              <a:ext uri="{FF2B5EF4-FFF2-40B4-BE49-F238E27FC236}">
                <a16:creationId xmlns:a16="http://schemas.microsoft.com/office/drawing/2014/main" id="{EFF80E08-0BAA-A354-0BC1-C5A8241B1F6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88" b="9931"/>
          <a:stretch/>
        </p:blipFill>
        <p:spPr>
          <a:xfrm>
            <a:off x="2154487" y="1142998"/>
            <a:ext cx="3086100" cy="5533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68554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616</TotalTime>
  <Words>656</Words>
  <Application>Microsoft Office PowerPoint</Application>
  <PresentationFormat>Widescreen</PresentationFormat>
  <Paragraphs>141</Paragraphs>
  <Slides>23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23</vt:i4>
      </vt:variant>
    </vt:vector>
  </HeadingPairs>
  <TitlesOfParts>
    <vt:vector size="28" baseType="lpstr">
      <vt:lpstr>Arial</vt:lpstr>
      <vt:lpstr>Calibri</vt:lpstr>
      <vt:lpstr>Calibri Light</vt:lpstr>
      <vt:lpstr>Sabon Next LT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Ymbu .</dc:creator>
  <cp:lastModifiedBy>Ymbu .</cp:lastModifiedBy>
  <cp:revision>13</cp:revision>
  <dcterms:created xsi:type="dcterms:W3CDTF">2022-04-13T14:43:19Z</dcterms:created>
  <dcterms:modified xsi:type="dcterms:W3CDTF">2022-05-11T18:50:44Z</dcterms:modified>
</cp:coreProperties>
</file>